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DD97E-4D32-4F1C-A4C2-B1DCD613FD85}"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715FD-5990-4ECC-8E5F-DC212298FC94}" type="slidenum">
              <a:rPr lang="en-US" smtClean="0"/>
              <a:t>‹#›</a:t>
            </a:fld>
            <a:endParaRPr lang="en-US"/>
          </a:p>
        </p:txBody>
      </p:sp>
    </p:spTree>
    <p:extLst>
      <p:ext uri="{BB962C8B-B14F-4D97-AF65-F5344CB8AC3E}">
        <p14:creationId xmlns:p14="http://schemas.microsoft.com/office/powerpoint/2010/main" val="227204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1</a:t>
            </a:fld>
            <a:endParaRPr lang="en-US" dirty="0"/>
          </a:p>
        </p:txBody>
      </p:sp>
    </p:spTree>
    <p:extLst>
      <p:ext uri="{BB962C8B-B14F-4D97-AF65-F5344CB8AC3E}">
        <p14:creationId xmlns:p14="http://schemas.microsoft.com/office/powerpoint/2010/main" val="1241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B77F8B5-040A-49B4-9DCD-6F27F95909BC}" type="slidenum">
              <a:rPr lang="en-US" smtClean="0"/>
              <a:t>10</a:t>
            </a:fld>
            <a:endParaRPr lang="en-US" dirty="0"/>
          </a:p>
        </p:txBody>
      </p:sp>
    </p:spTree>
    <p:extLst>
      <p:ext uri="{BB962C8B-B14F-4D97-AF65-F5344CB8AC3E}">
        <p14:creationId xmlns:p14="http://schemas.microsoft.com/office/powerpoint/2010/main" val="114572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before and after data on realignment so pulling the</a:t>
            </a:r>
            <a:r>
              <a:rPr lang="en-US" baseline="0" dirty="0"/>
              <a:t> industrial best practice on Agile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B77F8B5-040A-49B4-9DCD-6F27F95909BC}" type="slidenum">
              <a:rPr lang="en-US" smtClean="0"/>
              <a:t>11</a:t>
            </a:fld>
            <a:endParaRPr lang="en-US" dirty="0"/>
          </a:p>
        </p:txBody>
      </p:sp>
    </p:spTree>
    <p:extLst>
      <p:ext uri="{BB962C8B-B14F-4D97-AF65-F5344CB8AC3E}">
        <p14:creationId xmlns:p14="http://schemas.microsoft.com/office/powerpoint/2010/main" val="239229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B77F8B5-040A-49B4-9DCD-6F27F95909BC}" type="slidenum">
              <a:rPr lang="en-US" smtClean="0"/>
              <a:t>12</a:t>
            </a:fld>
            <a:endParaRPr lang="en-US" dirty="0"/>
          </a:p>
        </p:txBody>
      </p:sp>
    </p:spTree>
    <p:extLst>
      <p:ext uri="{BB962C8B-B14F-4D97-AF65-F5344CB8AC3E}">
        <p14:creationId xmlns:p14="http://schemas.microsoft.com/office/powerpoint/2010/main" val="40372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before and after data on realignment so pulling the</a:t>
            </a:r>
            <a:r>
              <a:rPr lang="en-US" baseline="0" dirty="0"/>
              <a:t> industrial best practice on Agile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B77F8B5-040A-49B4-9DCD-6F27F95909BC}" type="slidenum">
              <a:rPr lang="en-US" smtClean="0"/>
              <a:t>13</a:t>
            </a:fld>
            <a:endParaRPr lang="en-US" dirty="0"/>
          </a:p>
        </p:txBody>
      </p:sp>
    </p:spTree>
    <p:extLst>
      <p:ext uri="{BB962C8B-B14F-4D97-AF65-F5344CB8AC3E}">
        <p14:creationId xmlns:p14="http://schemas.microsoft.com/office/powerpoint/2010/main" val="69762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2</a:t>
            </a:fld>
            <a:endParaRPr lang="en-US" dirty="0"/>
          </a:p>
        </p:txBody>
      </p:sp>
    </p:spTree>
    <p:extLst>
      <p:ext uri="{BB962C8B-B14F-4D97-AF65-F5344CB8AC3E}">
        <p14:creationId xmlns:p14="http://schemas.microsoft.com/office/powerpoint/2010/main" val="397151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B77F8B5-040A-49B4-9DCD-6F27F95909BC}" type="slidenum">
              <a:rPr lang="en-US" smtClean="0"/>
              <a:t>3</a:t>
            </a:fld>
            <a:endParaRPr lang="en-US" dirty="0"/>
          </a:p>
        </p:txBody>
      </p:sp>
    </p:spTree>
    <p:extLst>
      <p:ext uri="{BB962C8B-B14F-4D97-AF65-F5344CB8AC3E}">
        <p14:creationId xmlns:p14="http://schemas.microsoft.com/office/powerpoint/2010/main" val="250467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4</a:t>
            </a:fld>
            <a:endParaRPr lang="en-US" dirty="0"/>
          </a:p>
        </p:txBody>
      </p:sp>
    </p:spTree>
    <p:extLst>
      <p:ext uri="{BB962C8B-B14F-4D97-AF65-F5344CB8AC3E}">
        <p14:creationId xmlns:p14="http://schemas.microsoft.com/office/powerpoint/2010/main" val="256623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5</a:t>
            </a:fld>
            <a:endParaRPr lang="en-US" dirty="0"/>
          </a:p>
        </p:txBody>
      </p:sp>
    </p:spTree>
    <p:extLst>
      <p:ext uri="{BB962C8B-B14F-4D97-AF65-F5344CB8AC3E}">
        <p14:creationId xmlns:p14="http://schemas.microsoft.com/office/powerpoint/2010/main" val="162714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6</a:t>
            </a:fld>
            <a:endParaRPr lang="en-US" dirty="0"/>
          </a:p>
        </p:txBody>
      </p:sp>
    </p:spTree>
    <p:extLst>
      <p:ext uri="{BB962C8B-B14F-4D97-AF65-F5344CB8AC3E}">
        <p14:creationId xmlns:p14="http://schemas.microsoft.com/office/powerpoint/2010/main" val="396838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7</a:t>
            </a:fld>
            <a:endParaRPr lang="en-US" dirty="0"/>
          </a:p>
        </p:txBody>
      </p:sp>
    </p:spTree>
    <p:extLst>
      <p:ext uri="{BB962C8B-B14F-4D97-AF65-F5344CB8AC3E}">
        <p14:creationId xmlns:p14="http://schemas.microsoft.com/office/powerpoint/2010/main" val="399453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8</a:t>
            </a:fld>
            <a:endParaRPr lang="en-US" dirty="0"/>
          </a:p>
        </p:txBody>
      </p:sp>
    </p:spTree>
    <p:extLst>
      <p:ext uri="{BB962C8B-B14F-4D97-AF65-F5344CB8AC3E}">
        <p14:creationId xmlns:p14="http://schemas.microsoft.com/office/powerpoint/2010/main" val="344051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baseline="0" dirty="0"/>
          </a:p>
          <a:p>
            <a:r>
              <a:rPr lang="en-US" baseline="0" dirty="0">
                <a:latin typeface="Calibri"/>
              </a:rPr>
              <a:t/>
            </a:r>
            <a:br>
              <a:rPr lang="en-US" baseline="0" dirty="0">
                <a:latin typeface="Calibri"/>
              </a:rPr>
            </a:br>
            <a:endParaRPr lang="en-US" baseline="0" dirty="0">
              <a:latin typeface="Calibri"/>
            </a:endParaRPr>
          </a:p>
          <a:p>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1B77F8B5-040A-49B4-9DCD-6F27F95909BC}" type="slidenum">
              <a:rPr lang="en-US" smtClean="0"/>
              <a:t>9</a:t>
            </a:fld>
            <a:endParaRPr lang="en-US" dirty="0"/>
          </a:p>
        </p:txBody>
      </p:sp>
    </p:spTree>
    <p:extLst>
      <p:ext uri="{BB962C8B-B14F-4D97-AF65-F5344CB8AC3E}">
        <p14:creationId xmlns:p14="http://schemas.microsoft.com/office/powerpoint/2010/main" val="114397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A33DA-E880-4938-85AC-0FCF307716B5}"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58024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A33DA-E880-4938-85AC-0FCF307716B5}"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39380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A33DA-E880-4938-85AC-0FCF307716B5}"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247821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838200" y="6356350"/>
            <a:ext cx="2743200" cy="365125"/>
          </a:xfrm>
        </p:spPr>
        <p:txBody>
          <a:bodyPr/>
          <a:lstStyle/>
          <a:p>
            <a:fld id="{1EE6CAFD-D608-46BB-B89D-0FF63F7A4D0B}" type="datetime1">
              <a:rPr lang="en-US" smtClean="0"/>
              <a:t>9/27/2022</a:t>
            </a:fld>
            <a:endParaRPr lang="en-US" dirty="0"/>
          </a:p>
        </p:txBody>
      </p:sp>
      <p:sp>
        <p:nvSpPr>
          <p:cNvPr id="8" name="Footer Placeholder 4"/>
          <p:cNvSpPr>
            <a:spLocks noGrp="1"/>
          </p:cNvSpPr>
          <p:nvPr>
            <p:ph type="ftr" sz="quarter" idx="11"/>
          </p:nvPr>
        </p:nvSpPr>
        <p:spPr>
          <a:xfrm>
            <a:off x="4038600" y="6356350"/>
            <a:ext cx="4114800" cy="365125"/>
          </a:xfrm>
        </p:spPr>
        <p:txBody>
          <a:bodyPr/>
          <a:lstStyle/>
          <a:p>
            <a:endParaRPr lang="en-US" dirty="0"/>
          </a:p>
        </p:txBody>
      </p:sp>
      <p:sp>
        <p:nvSpPr>
          <p:cNvPr id="9" name="Slide Number Placeholder 5"/>
          <p:cNvSpPr>
            <a:spLocks noGrp="1"/>
          </p:cNvSpPr>
          <p:nvPr>
            <p:ph type="sldNum" sz="quarter" idx="12"/>
          </p:nvPr>
        </p:nvSpPr>
        <p:spPr>
          <a:xfrm>
            <a:off x="9437916" y="6356350"/>
            <a:ext cx="2743200" cy="365125"/>
          </a:xfrm>
        </p:spPr>
        <p:txBody>
          <a:bodyPr/>
          <a:lstStyle/>
          <a:p>
            <a:fld id="{63399AC3-7C18-4A9A-9F68-C6D52E1D7169}" type="slidenum">
              <a:rPr lang="en-US" smtClean="0"/>
              <a:t>‹#›</a:t>
            </a:fld>
            <a:endParaRPr lang="en-US" dirty="0"/>
          </a:p>
        </p:txBody>
      </p:sp>
      <p:sp>
        <p:nvSpPr>
          <p:cNvPr id="10" name="Rectangle 9"/>
          <p:cNvSpPr/>
          <p:nvPr userDrawn="1"/>
        </p:nvSpPr>
        <p:spPr>
          <a:xfrm>
            <a:off x="6101498" y="0"/>
            <a:ext cx="6096000" cy="13604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6101498" y="130950"/>
            <a:ext cx="5257800" cy="1229499"/>
          </a:xfrm>
        </p:spPr>
        <p:txBody>
          <a:bodyPr/>
          <a:lstStyle>
            <a:lvl1pPr>
              <a:defRPr>
                <a:solidFill>
                  <a:srgbClr val="A80532"/>
                </a:solidFill>
              </a:defRPr>
            </a:lvl1pPr>
          </a:lstStyle>
          <a:p>
            <a:r>
              <a:rPr lang="en-US" dirty="0"/>
              <a:t>Click to edit Master title style</a:t>
            </a:r>
          </a:p>
        </p:txBody>
      </p:sp>
      <p:sp>
        <p:nvSpPr>
          <p:cNvPr id="12" name="Rectangle 11"/>
          <p:cNvSpPr/>
          <p:nvPr userDrawn="1"/>
        </p:nvSpPr>
        <p:spPr>
          <a:xfrm>
            <a:off x="11627159" y="0"/>
            <a:ext cx="334537" cy="791737"/>
          </a:xfrm>
          <a:prstGeom prst="rect">
            <a:avLst/>
          </a:prstGeom>
          <a:solidFill>
            <a:srgbClr val="A80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1694861" y="388201"/>
            <a:ext cx="186432" cy="239751"/>
          </a:xfrm>
          <a:prstGeom prst="rect">
            <a:avLst/>
          </a:prstGeom>
        </p:spPr>
      </p:pic>
      <p:cxnSp>
        <p:nvCxnSpPr>
          <p:cNvPr id="14" name="Straight Connector 13"/>
          <p:cNvCxnSpPr/>
          <p:nvPr userDrawn="1"/>
        </p:nvCxnSpPr>
        <p:spPr>
          <a:xfrm>
            <a:off x="6101498" y="1360449"/>
            <a:ext cx="6096000"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34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A33DA-E880-4938-85AC-0FCF307716B5}"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301622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DA33DA-E880-4938-85AC-0FCF307716B5}"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148676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A33DA-E880-4938-85AC-0FCF307716B5}"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62243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A33DA-E880-4938-85AC-0FCF307716B5}" type="datetimeFigureOut">
              <a:rPr lang="en-US" smtClean="0"/>
              <a:t>9/27/2022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109115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A33DA-E880-4938-85AC-0FCF307716B5}" type="datetimeFigureOut">
              <a:rPr lang="en-US" smtClean="0"/>
              <a:t>9/27/2022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277181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A33DA-E880-4938-85AC-0FCF307716B5}" type="datetimeFigureOut">
              <a:rPr lang="en-US" smtClean="0"/>
              <a:t>9/27/2022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66453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DA33DA-E880-4938-85AC-0FCF307716B5}"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385286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DA33DA-E880-4938-85AC-0FCF307716B5}" type="datetimeFigureOut">
              <a:rPr lang="en-US" smtClean="0"/>
              <a:t>9/27/2022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49599-1166-4EF5-BECB-934516BADD1C}" type="slidenum">
              <a:rPr lang="en-US" smtClean="0"/>
              <a:t>‹#›</a:t>
            </a:fld>
            <a:endParaRPr lang="en-US"/>
          </a:p>
        </p:txBody>
      </p:sp>
    </p:spTree>
    <p:extLst>
      <p:ext uri="{BB962C8B-B14F-4D97-AF65-F5344CB8AC3E}">
        <p14:creationId xmlns:p14="http://schemas.microsoft.com/office/powerpoint/2010/main" val="355008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A33DA-E880-4938-85AC-0FCF307716B5}" type="datetimeFigureOut">
              <a:rPr lang="en-US" smtClean="0"/>
              <a:t>9/27/2022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49599-1166-4EF5-BECB-934516BADD1C}" type="slidenum">
              <a:rPr lang="en-US" smtClean="0"/>
              <a:t>‹#›</a:t>
            </a:fld>
            <a:endParaRPr lang="en-US"/>
          </a:p>
        </p:txBody>
      </p:sp>
    </p:spTree>
    <p:extLst>
      <p:ext uri="{BB962C8B-B14F-4D97-AF65-F5344CB8AC3E}">
        <p14:creationId xmlns:p14="http://schemas.microsoft.com/office/powerpoint/2010/main" val="309351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erpa.iu.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datamgmt.iu.edu/" TargetMode="External"/><Relationship Id="rId4" Type="http://schemas.openxmlformats.org/officeDocument/2006/relationships/hyperlink" Target="https://datamgmt.iu.edu/tools/index.ph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mgmt.iu.edu/policies/index.php"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datamgmt.iu.edu/tools/checklist-for-system-providers.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slashtmp.iu.ed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mailto:phishing@iu.edu" TargetMode="External"/><Relationship Id="rId4" Type="http://schemas.openxmlformats.org/officeDocument/2006/relationships/hyperlink" Target="https://kb.iu.edu/d/bbt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erpa.iu.edu/rights/public-info.html"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ferpa.i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datamgmt.iu.edu/types-of-data/index.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kb.iu.edu/d/bfr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erpa.iu.edu/"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s://datamanagement.iu.edu/tools/data-storage-and-handling.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mailto:it-incident@iu.edu"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policies.iu.edu/policies/categories/information-it/ispp/ISPP-26.shtml" TargetMode="External"/><Relationship Id="rId4" Type="http://schemas.openxmlformats.org/officeDocument/2006/relationships/hyperlink" Target="https://protect.iu.edu/online-safety/report-incident/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76" y="130949"/>
            <a:ext cx="6005522" cy="6590525"/>
          </a:xfrm>
        </p:spPr>
        <p:txBody>
          <a:bodyPr>
            <a:normAutofit/>
          </a:bodyPr>
          <a:lstStyle/>
          <a:p>
            <a:pPr marL="0" indent="0">
              <a:buNone/>
            </a:pPr>
            <a:r>
              <a:rPr lang="en-US" sz="3800" b="1" dirty="0" smtClean="0">
                <a:solidFill>
                  <a:srgbClr val="404040"/>
                </a:solidFill>
              </a:rPr>
              <a:t>Requirement</a:t>
            </a:r>
          </a:p>
          <a:p>
            <a:pPr marL="0" indent="0">
              <a:buNone/>
            </a:pPr>
            <a:r>
              <a:rPr lang="en-US" sz="3100" dirty="0" smtClean="0"/>
              <a:t>All employees who have access to enterprise systems are required to complete the new FERPA tutorial!</a:t>
            </a:r>
          </a:p>
          <a:p>
            <a:r>
              <a:rPr lang="en-US" sz="3100" dirty="0" smtClean="0"/>
              <a:t>Must pass the quiz with an 80% or better</a:t>
            </a:r>
          </a:p>
          <a:p>
            <a:r>
              <a:rPr lang="en-US" sz="3100" dirty="0" smtClean="0"/>
              <a:t>We’ll work with you to get your departments in compliance</a:t>
            </a:r>
          </a:p>
          <a:p>
            <a:r>
              <a:rPr lang="en-US" sz="3100" dirty="0" smtClean="0"/>
              <a:t>FERPA tutorial will be required every 2 years.</a:t>
            </a:r>
          </a:p>
        </p:txBody>
      </p:sp>
      <p:sp>
        <p:nvSpPr>
          <p:cNvPr id="2" name="Title 1"/>
          <p:cNvSpPr>
            <a:spLocks noGrp="1"/>
          </p:cNvSpPr>
          <p:nvPr>
            <p:ph type="title"/>
          </p:nvPr>
        </p:nvSpPr>
        <p:spPr/>
        <p:txBody>
          <a:bodyPr>
            <a:normAutofit/>
          </a:bodyPr>
          <a:lstStyle/>
          <a:p>
            <a:r>
              <a:rPr lang="en-US" sz="3600" dirty="0" smtClean="0"/>
              <a:t>FERPA Tutorial Refresher</a:t>
            </a:r>
            <a:endParaRPr lang="en-US" sz="3600" dirty="0"/>
          </a:p>
        </p:txBody>
      </p:sp>
      <p:sp>
        <p:nvSpPr>
          <p:cNvPr id="5" name="Slide Number Placeholder 4"/>
          <p:cNvSpPr>
            <a:spLocks noGrp="1"/>
          </p:cNvSpPr>
          <p:nvPr>
            <p:ph type="sldNum" sz="quarter" idx="12"/>
          </p:nvPr>
        </p:nvSpPr>
        <p:spPr/>
        <p:txBody>
          <a:bodyPr/>
          <a:lstStyle/>
          <a:p>
            <a:fld id="{63399AC3-7C18-4A9A-9F68-C6D52E1D7169}" type="slidenum">
              <a:rPr lang="en-US" smtClean="0"/>
              <a:t>1</a:t>
            </a:fld>
            <a:endParaRPr lang="en-US" dirty="0"/>
          </a:p>
        </p:txBody>
      </p:sp>
      <p:pic>
        <p:nvPicPr>
          <p:cNvPr id="4" name="Picture 3">
            <a:hlinkClick r:id="rId3"/>
          </p:cNvPr>
          <p:cNvPicPr>
            <a:picLocks noChangeAspect="1"/>
          </p:cNvPicPr>
          <p:nvPr/>
        </p:nvPicPr>
        <p:blipFill>
          <a:blip r:embed="rId4"/>
          <a:stretch>
            <a:fillRect/>
          </a:stretch>
        </p:blipFill>
        <p:spPr>
          <a:xfrm>
            <a:off x="6409519" y="1788459"/>
            <a:ext cx="5504853" cy="4230435"/>
          </a:xfrm>
          <a:prstGeom prst="rect">
            <a:avLst/>
          </a:prstGeom>
        </p:spPr>
      </p:pic>
    </p:spTree>
    <p:extLst>
      <p:ext uri="{BB962C8B-B14F-4D97-AF65-F5344CB8AC3E}">
        <p14:creationId xmlns:p14="http://schemas.microsoft.com/office/powerpoint/2010/main" val="371895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88" y="267475"/>
            <a:ext cx="5887009" cy="6590525"/>
          </a:xfrm>
        </p:spPr>
        <p:txBody>
          <a:bodyPr>
            <a:normAutofit/>
          </a:bodyPr>
          <a:lstStyle/>
          <a:p>
            <a:pPr marL="0" indent="0">
              <a:buNone/>
            </a:pPr>
            <a:r>
              <a:rPr lang="en-US" sz="3600" b="1" dirty="0" smtClean="0"/>
              <a:t>CDS Website</a:t>
            </a:r>
            <a:endParaRPr lang="en-US" sz="3600" b="1" dirty="0"/>
          </a:p>
          <a:p>
            <a:r>
              <a:rPr lang="en-US" sz="2400" dirty="0" smtClean="0">
                <a:solidFill>
                  <a:srgbClr val="404040"/>
                </a:solidFill>
              </a:rPr>
              <a:t>News section- services approved for student data</a:t>
            </a:r>
          </a:p>
          <a:p>
            <a:r>
              <a:rPr lang="en-US" sz="2400" dirty="0" smtClean="0">
                <a:solidFill>
                  <a:srgbClr val="404040"/>
                </a:solidFill>
              </a:rPr>
              <a:t>Data Classification Matrix</a:t>
            </a:r>
          </a:p>
          <a:p>
            <a:r>
              <a:rPr lang="en-US" sz="2400" dirty="0" smtClean="0">
                <a:solidFill>
                  <a:srgbClr val="404040"/>
                </a:solidFill>
              </a:rPr>
              <a:t>Critical Data Guide (recommended for any new employee)</a:t>
            </a:r>
          </a:p>
          <a:p>
            <a:r>
              <a:rPr lang="en-US" sz="2400" dirty="0" smtClean="0">
                <a:solidFill>
                  <a:srgbClr val="404040"/>
                </a:solidFill>
              </a:rPr>
              <a:t>Tools (safeguard checklists for your internal developers, data protection tutorial)</a:t>
            </a:r>
          </a:p>
          <a:p>
            <a:r>
              <a:rPr lang="en-US" sz="2400" dirty="0" smtClean="0">
                <a:solidFill>
                  <a:srgbClr val="404040"/>
                </a:solidFill>
              </a:rPr>
              <a:t>DM policies including procedure for getting approval to  share data with 3</a:t>
            </a:r>
            <a:r>
              <a:rPr lang="en-US" sz="2400" baseline="30000" dirty="0" smtClean="0">
                <a:solidFill>
                  <a:srgbClr val="404040"/>
                </a:solidFill>
              </a:rPr>
              <a:t>rd</a:t>
            </a:r>
            <a:r>
              <a:rPr lang="en-US" sz="2400" dirty="0" smtClean="0">
                <a:solidFill>
                  <a:srgbClr val="404040"/>
                </a:solidFill>
              </a:rPr>
              <a:t> party cloud services</a:t>
            </a: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p:txBody>
      </p:sp>
      <p:sp>
        <p:nvSpPr>
          <p:cNvPr id="2" name="Title 1"/>
          <p:cNvSpPr>
            <a:spLocks noGrp="1"/>
          </p:cNvSpPr>
          <p:nvPr>
            <p:ph type="title"/>
          </p:nvPr>
        </p:nvSpPr>
        <p:spPr>
          <a:xfrm>
            <a:off x="6101497" y="130950"/>
            <a:ext cx="5413169" cy="1229499"/>
          </a:xfrm>
        </p:spPr>
        <p:txBody>
          <a:bodyPr>
            <a:normAutofit/>
          </a:bodyPr>
          <a:lstStyle/>
          <a:p>
            <a:r>
              <a:rPr lang="en-US" dirty="0" smtClean="0"/>
              <a:t>DATAMGMT.IU.EDU</a:t>
            </a:r>
            <a:endParaRPr lang="en-US" dirty="0"/>
          </a:p>
        </p:txBody>
      </p:sp>
      <p:sp>
        <p:nvSpPr>
          <p:cNvPr id="5" name="Slide Number Placeholder 4"/>
          <p:cNvSpPr>
            <a:spLocks noGrp="1"/>
          </p:cNvSpPr>
          <p:nvPr>
            <p:ph type="sldNum" sz="quarter" idx="12"/>
          </p:nvPr>
        </p:nvSpPr>
        <p:spPr/>
        <p:txBody>
          <a:bodyPr/>
          <a:lstStyle/>
          <a:p>
            <a:fld id="{63399AC3-7C18-4A9A-9F68-C6D52E1D7169}" type="slidenum">
              <a:rPr lang="en-US" smtClean="0"/>
              <a:t>10</a:t>
            </a:fld>
            <a:endParaRPr lang="en-US" dirty="0"/>
          </a:p>
        </p:txBody>
      </p:sp>
      <p:pic>
        <p:nvPicPr>
          <p:cNvPr id="12" name="Picture 11"/>
          <p:cNvPicPr>
            <a:picLocks noChangeAspect="1"/>
          </p:cNvPicPr>
          <p:nvPr/>
        </p:nvPicPr>
        <p:blipFill>
          <a:blip r:embed="rId3"/>
          <a:stretch>
            <a:fillRect/>
          </a:stretch>
        </p:blipFill>
        <p:spPr>
          <a:xfrm>
            <a:off x="31036300" y="5310600"/>
            <a:ext cx="2993269" cy="2091499"/>
          </a:xfrm>
          <a:prstGeom prst="rect">
            <a:avLst/>
          </a:prstGeom>
        </p:spPr>
      </p:pic>
      <p:sp>
        <p:nvSpPr>
          <p:cNvPr id="7" name="TextBox 6"/>
          <p:cNvSpPr txBox="1"/>
          <p:nvPr/>
        </p:nvSpPr>
        <p:spPr>
          <a:xfrm>
            <a:off x="214488" y="5151146"/>
            <a:ext cx="3783244" cy="934434"/>
          </a:xfrm>
          <a:prstGeom prst="rect">
            <a:avLst/>
          </a:prstGeom>
          <a:noFill/>
        </p:spPr>
        <p:txBody>
          <a:bodyPr wrap="square" rtlCol="0">
            <a:noAutofit/>
          </a:bodyPr>
          <a:lstStyle/>
          <a:p>
            <a:endParaRPr lang="en-US" b="1" i="1" dirty="0" smtClean="0"/>
          </a:p>
          <a:p>
            <a:r>
              <a:rPr lang="en-US" b="1" i="1" dirty="0" smtClean="0"/>
              <a:t>Tools available here:</a:t>
            </a:r>
            <a:endParaRPr lang="en-US" b="1" i="1" dirty="0"/>
          </a:p>
          <a:p>
            <a:endParaRPr lang="en-US" dirty="0"/>
          </a:p>
        </p:txBody>
      </p:sp>
      <p:sp>
        <p:nvSpPr>
          <p:cNvPr id="8" name="TextBox 7"/>
          <p:cNvSpPr txBox="1"/>
          <p:nvPr/>
        </p:nvSpPr>
        <p:spPr>
          <a:xfrm>
            <a:off x="115747" y="5739536"/>
            <a:ext cx="5698408" cy="482569"/>
          </a:xfrm>
          <a:prstGeom prst="rect">
            <a:avLst/>
          </a:prstGeom>
          <a:noFill/>
        </p:spPr>
        <p:txBody>
          <a:bodyPr wrap="square" rtlCol="0">
            <a:noAutofit/>
          </a:bodyPr>
          <a:lstStyle/>
          <a:p>
            <a:r>
              <a:rPr lang="en-US" dirty="0"/>
              <a:t> </a:t>
            </a:r>
            <a:r>
              <a:rPr lang="en-US" dirty="0">
                <a:hlinkClick r:id="rId4"/>
              </a:rPr>
              <a:t>https://</a:t>
            </a:r>
            <a:r>
              <a:rPr lang="en-US" dirty="0" smtClean="0">
                <a:hlinkClick r:id="rId4"/>
              </a:rPr>
              <a:t>datamgmt.iu.edu/tools/index.php</a:t>
            </a:r>
            <a:r>
              <a:rPr lang="en-US" dirty="0" smtClean="0"/>
              <a:t> </a:t>
            </a:r>
            <a:endParaRPr lang="en-US" dirty="0"/>
          </a:p>
        </p:txBody>
      </p:sp>
      <p:pic>
        <p:nvPicPr>
          <p:cNvPr id="4" name="Picture 3">
            <a:hlinkClick r:id="rId5"/>
          </p:cNvPr>
          <p:cNvPicPr>
            <a:picLocks noChangeAspect="1"/>
          </p:cNvPicPr>
          <p:nvPr/>
        </p:nvPicPr>
        <p:blipFill>
          <a:blip r:embed="rId6"/>
          <a:stretch>
            <a:fillRect/>
          </a:stretch>
        </p:blipFill>
        <p:spPr>
          <a:xfrm>
            <a:off x="6395402" y="1956122"/>
            <a:ext cx="5785713" cy="3793282"/>
          </a:xfrm>
          <a:prstGeom prst="rect">
            <a:avLst/>
          </a:prstGeom>
        </p:spPr>
      </p:pic>
    </p:spTree>
    <p:extLst>
      <p:ext uri="{BB962C8B-B14F-4D97-AF65-F5344CB8AC3E}">
        <p14:creationId xmlns:p14="http://schemas.microsoft.com/office/powerpoint/2010/main" val="50002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352304"/>
            <a:ext cx="8042275" cy="5369171"/>
          </a:xfrm>
        </p:spPr>
        <p:txBody>
          <a:bodyPr vert="horz" lIns="91440" tIns="45720" rIns="91440" bIns="45720" rtlCol="0" anchor="t">
            <a:normAutofit fontScale="77500" lnSpcReduction="20000"/>
          </a:bodyPr>
          <a:lstStyle/>
          <a:p>
            <a:pPr marL="0" indent="0">
              <a:buNone/>
            </a:pPr>
            <a:endParaRPr lang="en-US" sz="3600" b="1" dirty="0">
              <a:latin typeface="+mj-lt"/>
            </a:endParaRPr>
          </a:p>
          <a:p>
            <a:pPr>
              <a:lnSpc>
                <a:spcPct val="100000"/>
              </a:lnSpc>
            </a:pPr>
            <a:r>
              <a:rPr lang="en-US" sz="3200" dirty="0">
                <a:solidFill>
                  <a:srgbClr val="404040"/>
                </a:solidFill>
              </a:rPr>
              <a:t>Third party applications that will store or collect institutional data </a:t>
            </a:r>
            <a:endParaRPr lang="en-US" sz="3200" dirty="0"/>
          </a:p>
          <a:p>
            <a:pPr>
              <a:lnSpc>
                <a:spcPct val="100000"/>
              </a:lnSpc>
            </a:pPr>
            <a:r>
              <a:rPr lang="en-US" sz="3200" dirty="0">
                <a:solidFill>
                  <a:srgbClr val="404040"/>
                </a:solidFill>
              </a:rPr>
              <a:t>Storing a new classification of data</a:t>
            </a:r>
            <a:endParaRPr lang="en-US" sz="3200" dirty="0"/>
          </a:p>
          <a:p>
            <a:pPr>
              <a:lnSpc>
                <a:spcPct val="100000"/>
              </a:lnSpc>
            </a:pPr>
            <a:r>
              <a:rPr lang="en-US" sz="3200" dirty="0">
                <a:solidFill>
                  <a:srgbClr val="404040"/>
                </a:solidFill>
              </a:rPr>
              <a:t>Anything that might require an exception to policy related to </a:t>
            </a:r>
            <a:r>
              <a:rPr lang="en-US" sz="3200" dirty="0">
                <a:solidFill>
                  <a:srgbClr val="404040"/>
                </a:solidFill>
                <a:hlinkClick r:id="rId3"/>
              </a:rPr>
              <a:t>DM-01 and DM-02 </a:t>
            </a:r>
            <a:endParaRPr lang="en-US" sz="3200" dirty="0"/>
          </a:p>
          <a:p>
            <a:pPr>
              <a:lnSpc>
                <a:spcPct val="100000"/>
              </a:lnSpc>
            </a:pPr>
            <a:r>
              <a:rPr lang="en-US" sz="3200" dirty="0">
                <a:solidFill>
                  <a:srgbClr val="404040"/>
                </a:solidFill>
              </a:rPr>
              <a:t>Seeking developer access to systems (including SUDS, SIS, HRMS, etc</a:t>
            </a:r>
            <a:r>
              <a:rPr lang="en-US" sz="3200" dirty="0" smtClean="0">
                <a:solidFill>
                  <a:srgbClr val="404040"/>
                </a:solidFill>
              </a:rPr>
              <a:t>.). </a:t>
            </a:r>
            <a:endParaRPr lang="en-US" sz="3200" dirty="0"/>
          </a:p>
          <a:p>
            <a:pPr>
              <a:lnSpc>
                <a:spcPct val="100000"/>
              </a:lnSpc>
            </a:pPr>
            <a:r>
              <a:rPr lang="en-US" sz="3200" dirty="0">
                <a:solidFill>
                  <a:srgbClr val="404040"/>
                </a:solidFill>
              </a:rPr>
              <a:t>Development of new systems or platforms (even internal) that will store critical data</a:t>
            </a:r>
            <a:endParaRPr lang="en-US" sz="3200" dirty="0"/>
          </a:p>
          <a:p>
            <a:pPr lvl="1">
              <a:lnSpc>
                <a:spcPct val="100000"/>
              </a:lnSpc>
            </a:pPr>
            <a:r>
              <a:rPr lang="en-US" sz="3200" dirty="0">
                <a:solidFill>
                  <a:srgbClr val="404040"/>
                </a:solidFill>
              </a:rPr>
              <a:t>Institutional Data Standards Checklist should be submitted to the appropriate Data steward</a:t>
            </a:r>
            <a:endParaRPr lang="en-US" sz="3200" dirty="0"/>
          </a:p>
          <a:p>
            <a:pPr lvl="1">
              <a:lnSpc>
                <a:spcPct val="100000"/>
              </a:lnSpc>
            </a:pPr>
            <a:r>
              <a:rPr lang="en-US" sz="3200" dirty="0">
                <a:solidFill>
                  <a:srgbClr val="404040"/>
                </a:solidFill>
              </a:rPr>
              <a:t>Self assessment available through: </a:t>
            </a:r>
            <a:r>
              <a:rPr lang="en-US" sz="3200" dirty="0">
                <a:solidFill>
                  <a:srgbClr val="404040"/>
                </a:solidFill>
                <a:hlinkClick r:id="rId4"/>
              </a:rPr>
              <a:t>Safeguard Checklists for System Providers </a:t>
            </a:r>
            <a:endParaRPr lang="en-US" sz="3200" dirty="0"/>
          </a:p>
          <a:p>
            <a:pPr marL="0" indent="0">
              <a:buNone/>
            </a:pPr>
            <a:endParaRPr lang="en-US" sz="2400" dirty="0">
              <a:solidFill>
                <a:srgbClr val="404040"/>
              </a:solidFill>
            </a:endParaRPr>
          </a:p>
        </p:txBody>
      </p:sp>
      <p:sp>
        <p:nvSpPr>
          <p:cNvPr id="2" name="Title 1"/>
          <p:cNvSpPr>
            <a:spLocks noGrp="1"/>
          </p:cNvSpPr>
          <p:nvPr>
            <p:ph type="title"/>
          </p:nvPr>
        </p:nvSpPr>
        <p:spPr/>
        <p:txBody>
          <a:bodyPr>
            <a:normAutofit fontScale="90000"/>
          </a:bodyPr>
          <a:lstStyle/>
          <a:p>
            <a:r>
              <a:rPr lang="en-US" dirty="0"/>
              <a:t>Data Steward Approval</a:t>
            </a:r>
          </a:p>
        </p:txBody>
      </p:sp>
      <p:sp>
        <p:nvSpPr>
          <p:cNvPr id="5" name="Slide Number Placeholder 4"/>
          <p:cNvSpPr>
            <a:spLocks noGrp="1"/>
          </p:cNvSpPr>
          <p:nvPr>
            <p:ph type="sldNum" sz="quarter" idx="12"/>
          </p:nvPr>
        </p:nvSpPr>
        <p:spPr>
          <a:xfrm>
            <a:off x="9448800" y="6280150"/>
            <a:ext cx="2743200" cy="365125"/>
          </a:xfrm>
        </p:spPr>
        <p:txBody>
          <a:bodyPr/>
          <a:lstStyle/>
          <a:p>
            <a:fld id="{63399AC3-7C18-4A9A-9F68-C6D52E1D7169}" type="slidenum">
              <a:rPr lang="en-US" smtClean="0"/>
              <a:t>11</a:t>
            </a:fld>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8470" y="3910877"/>
            <a:ext cx="3010605" cy="236927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4640" y="2821395"/>
            <a:ext cx="1082016" cy="1092971"/>
          </a:xfrm>
          <a:prstGeom prst="rect">
            <a:avLst/>
          </a:prstGeom>
        </p:spPr>
      </p:pic>
      <p:sp>
        <p:nvSpPr>
          <p:cNvPr id="7" name="TextBox 6"/>
          <p:cNvSpPr txBox="1"/>
          <p:nvPr/>
        </p:nvSpPr>
        <p:spPr>
          <a:xfrm>
            <a:off x="4718028" y="2998941"/>
            <a:ext cx="2743200" cy="369332"/>
          </a:xfrm>
          <a:prstGeom prst="rect">
            <a:avLst/>
          </a:prstGeom>
        </p:spPr>
        <p:txBody>
          <a:bodyPr wrap="square" rtlCol="0">
            <a:spAutoFit/>
          </a:bodyPr>
          <a:lstStyle/>
          <a:p>
            <a:pPr algn="ctr"/>
            <a:endParaRPr lang="en-US" dirty="0"/>
          </a:p>
        </p:txBody>
      </p:sp>
      <p:sp>
        <p:nvSpPr>
          <p:cNvPr id="8" name="Rectangle 7"/>
          <p:cNvSpPr/>
          <p:nvPr/>
        </p:nvSpPr>
        <p:spPr>
          <a:xfrm>
            <a:off x="107950" y="686359"/>
            <a:ext cx="5832046" cy="646331"/>
          </a:xfrm>
          <a:prstGeom prst="rect">
            <a:avLst/>
          </a:prstGeom>
        </p:spPr>
        <p:txBody>
          <a:bodyPr wrap="none">
            <a:spAutoFit/>
          </a:bodyPr>
          <a:lstStyle/>
          <a:p>
            <a:r>
              <a:rPr lang="en-US" sz="3600" b="1" kern="0" dirty="0">
                <a:ea typeface="ＭＳ Ｐゴシック"/>
              </a:rPr>
              <a:t>When do you need approval?</a:t>
            </a:r>
          </a:p>
        </p:txBody>
      </p:sp>
    </p:spTree>
    <p:extLst>
      <p:ext uri="{BB962C8B-B14F-4D97-AF65-F5344CB8AC3E}">
        <p14:creationId xmlns:p14="http://schemas.microsoft.com/office/powerpoint/2010/main" val="214724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88" y="267475"/>
            <a:ext cx="5887009" cy="6590525"/>
          </a:xfrm>
        </p:spPr>
        <p:txBody>
          <a:bodyPr>
            <a:normAutofit/>
          </a:bodyPr>
          <a:lstStyle/>
          <a:p>
            <a:pPr marL="0" indent="0">
              <a:buNone/>
            </a:pPr>
            <a:r>
              <a:rPr lang="en-US" sz="3600" b="1" dirty="0" smtClean="0"/>
              <a:t>Types of incidents…</a:t>
            </a:r>
          </a:p>
          <a:p>
            <a:pPr marL="0" indent="0">
              <a:buNone/>
            </a:pPr>
            <a:endParaRPr lang="en-US" sz="3600" b="1" dirty="0"/>
          </a:p>
          <a:p>
            <a:r>
              <a:rPr lang="en-US" sz="2400" dirty="0" smtClean="0">
                <a:solidFill>
                  <a:srgbClr val="404040"/>
                </a:solidFill>
              </a:rPr>
              <a:t>Emailing an attachment that includes student information to the wrong recipient (i.e. a student or someone outside of IU)</a:t>
            </a:r>
          </a:p>
          <a:p>
            <a:r>
              <a:rPr lang="en-US" sz="2400" dirty="0" smtClean="0">
                <a:solidFill>
                  <a:srgbClr val="404040"/>
                </a:solidFill>
              </a:rPr>
              <a:t>Falling for a phishing attempt that compromises your passphrase.</a:t>
            </a:r>
          </a:p>
          <a:p>
            <a:r>
              <a:rPr lang="en-US" sz="2400" dirty="0" smtClean="0">
                <a:solidFill>
                  <a:srgbClr val="404040"/>
                </a:solidFill>
              </a:rPr>
              <a:t>Lost or Stolen Device</a:t>
            </a: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p:txBody>
      </p:sp>
      <p:sp>
        <p:nvSpPr>
          <p:cNvPr id="2" name="Title 1"/>
          <p:cNvSpPr>
            <a:spLocks noGrp="1"/>
          </p:cNvSpPr>
          <p:nvPr>
            <p:ph type="title"/>
          </p:nvPr>
        </p:nvSpPr>
        <p:spPr>
          <a:xfrm>
            <a:off x="6101497" y="130950"/>
            <a:ext cx="5413169" cy="1229499"/>
          </a:xfrm>
        </p:spPr>
        <p:txBody>
          <a:bodyPr>
            <a:normAutofit/>
          </a:bodyPr>
          <a:lstStyle/>
          <a:p>
            <a:r>
              <a:rPr lang="en-US" dirty="0" smtClean="0"/>
              <a:t>IT Incidents</a:t>
            </a:r>
            <a:endParaRPr lang="en-US" dirty="0"/>
          </a:p>
        </p:txBody>
      </p:sp>
      <p:sp>
        <p:nvSpPr>
          <p:cNvPr id="5" name="Slide Number Placeholder 4"/>
          <p:cNvSpPr>
            <a:spLocks noGrp="1"/>
          </p:cNvSpPr>
          <p:nvPr>
            <p:ph type="sldNum" sz="quarter" idx="12"/>
          </p:nvPr>
        </p:nvSpPr>
        <p:spPr/>
        <p:txBody>
          <a:bodyPr/>
          <a:lstStyle/>
          <a:p>
            <a:fld id="{63399AC3-7C18-4A9A-9F68-C6D52E1D7169}" type="slidenum">
              <a:rPr lang="en-US" smtClean="0"/>
              <a:t>12</a:t>
            </a:fld>
            <a:endParaRPr lang="en-US" dirty="0"/>
          </a:p>
        </p:txBody>
      </p:sp>
      <p:pic>
        <p:nvPicPr>
          <p:cNvPr id="12" name="Picture 11"/>
          <p:cNvPicPr>
            <a:picLocks noChangeAspect="1"/>
          </p:cNvPicPr>
          <p:nvPr/>
        </p:nvPicPr>
        <p:blipFill>
          <a:blip r:embed="rId3"/>
          <a:stretch>
            <a:fillRect/>
          </a:stretch>
        </p:blipFill>
        <p:spPr>
          <a:xfrm>
            <a:off x="31036300" y="5310600"/>
            <a:ext cx="2993269" cy="2091499"/>
          </a:xfrm>
          <a:prstGeom prst="rect">
            <a:avLst/>
          </a:prstGeom>
        </p:spPr>
      </p:pic>
      <p:sp>
        <p:nvSpPr>
          <p:cNvPr id="7" name="TextBox 6"/>
          <p:cNvSpPr txBox="1"/>
          <p:nvPr/>
        </p:nvSpPr>
        <p:spPr>
          <a:xfrm>
            <a:off x="580995" y="4571279"/>
            <a:ext cx="4576968" cy="1478641"/>
          </a:xfrm>
          <a:prstGeom prst="rect">
            <a:avLst/>
          </a:prstGeom>
          <a:noFill/>
        </p:spPr>
        <p:txBody>
          <a:bodyPr wrap="square" rtlCol="0">
            <a:noAutofit/>
          </a:bodyPr>
          <a:lstStyle/>
          <a:p>
            <a:r>
              <a:rPr lang="en-US" b="1" i="1" dirty="0" smtClean="0"/>
              <a:t>For more information on phishing scams: https</a:t>
            </a:r>
            <a:r>
              <a:rPr lang="en-US" b="1" i="1" dirty="0"/>
              <a:t>://protect.iu.edu/online-safety/personal-preparedness/email-phishing.html</a:t>
            </a:r>
            <a:endParaRPr lang="en-US" dirty="0"/>
          </a:p>
        </p:txBody>
      </p:sp>
      <p:pic>
        <p:nvPicPr>
          <p:cNvPr id="9" name="Picture 8"/>
          <p:cNvPicPr>
            <a:picLocks noChangeAspect="1"/>
          </p:cNvPicPr>
          <p:nvPr/>
        </p:nvPicPr>
        <p:blipFill>
          <a:blip r:embed="rId4"/>
          <a:stretch>
            <a:fillRect/>
          </a:stretch>
        </p:blipFill>
        <p:spPr>
          <a:xfrm>
            <a:off x="6012875" y="1360449"/>
            <a:ext cx="5970190" cy="3745796"/>
          </a:xfrm>
          <a:prstGeom prst="rect">
            <a:avLst/>
          </a:prstGeom>
        </p:spPr>
      </p:pic>
      <p:pic>
        <p:nvPicPr>
          <p:cNvPr id="10" name="Picture 9"/>
          <p:cNvPicPr>
            <a:picLocks noChangeAspect="1"/>
          </p:cNvPicPr>
          <p:nvPr/>
        </p:nvPicPr>
        <p:blipFill>
          <a:blip r:embed="rId5"/>
          <a:stretch>
            <a:fillRect/>
          </a:stretch>
        </p:blipFill>
        <p:spPr>
          <a:xfrm>
            <a:off x="6956409" y="3562737"/>
            <a:ext cx="4943475" cy="3067050"/>
          </a:xfrm>
          <a:prstGeom prst="rect">
            <a:avLst/>
          </a:prstGeom>
        </p:spPr>
      </p:pic>
    </p:spTree>
    <p:extLst>
      <p:ext uri="{BB962C8B-B14F-4D97-AF65-F5344CB8AC3E}">
        <p14:creationId xmlns:p14="http://schemas.microsoft.com/office/powerpoint/2010/main" val="275527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Email Guidelines</a:t>
            </a:r>
            <a:endParaRPr lang="en-US" dirty="0"/>
          </a:p>
        </p:txBody>
      </p:sp>
      <p:sp>
        <p:nvSpPr>
          <p:cNvPr id="5" name="Slide Number Placeholder 4"/>
          <p:cNvSpPr>
            <a:spLocks noGrp="1"/>
          </p:cNvSpPr>
          <p:nvPr>
            <p:ph type="sldNum" sz="quarter" idx="12"/>
          </p:nvPr>
        </p:nvSpPr>
        <p:spPr>
          <a:xfrm>
            <a:off x="9448800" y="6280150"/>
            <a:ext cx="2743200" cy="365125"/>
          </a:xfrm>
        </p:spPr>
        <p:txBody>
          <a:bodyPr/>
          <a:lstStyle/>
          <a:p>
            <a:fld id="{63399AC3-7C18-4A9A-9F68-C6D52E1D7169}" type="slidenum">
              <a:rPr lang="en-US" smtClean="0"/>
              <a:t>13</a:t>
            </a:fld>
            <a:endParaRPr lang="en-US" dirty="0"/>
          </a:p>
        </p:txBody>
      </p:sp>
      <p:sp>
        <p:nvSpPr>
          <p:cNvPr id="7" name="TextBox 6"/>
          <p:cNvSpPr txBox="1"/>
          <p:nvPr/>
        </p:nvSpPr>
        <p:spPr>
          <a:xfrm>
            <a:off x="4718028" y="2998941"/>
            <a:ext cx="2743200" cy="369332"/>
          </a:xfrm>
          <a:prstGeom prst="rect">
            <a:avLst/>
          </a:prstGeom>
        </p:spPr>
        <p:txBody>
          <a:bodyPr wrap="square" rtlCol="0">
            <a:spAutoFit/>
          </a:bodyPr>
          <a:lstStyle/>
          <a:p>
            <a:pPr algn="ctr"/>
            <a:endParaRPr lang="en-US" dirty="0"/>
          </a:p>
        </p:txBody>
      </p:sp>
      <p:sp>
        <p:nvSpPr>
          <p:cNvPr id="6" name="Rectangle 5"/>
          <p:cNvSpPr/>
          <p:nvPr/>
        </p:nvSpPr>
        <p:spPr>
          <a:xfrm>
            <a:off x="78987" y="177598"/>
            <a:ext cx="5151863" cy="461665"/>
          </a:xfrm>
          <a:prstGeom prst="rect">
            <a:avLst/>
          </a:prstGeom>
        </p:spPr>
        <p:txBody>
          <a:bodyPr wrap="square">
            <a:spAutoFit/>
          </a:bodyPr>
          <a:lstStyle/>
          <a:p>
            <a:endParaRPr lang="en-US" sz="2400" b="1" kern="0" dirty="0">
              <a:ea typeface="ＭＳ Ｐゴシック"/>
            </a:endParaRPr>
          </a:p>
        </p:txBody>
      </p:sp>
      <p:sp>
        <p:nvSpPr>
          <p:cNvPr id="3" name="Content Placeholder 2"/>
          <p:cNvSpPr>
            <a:spLocks noGrp="1"/>
          </p:cNvSpPr>
          <p:nvPr>
            <p:ph idx="1"/>
          </p:nvPr>
        </p:nvSpPr>
        <p:spPr>
          <a:xfrm>
            <a:off x="-143108" y="595937"/>
            <a:ext cx="5596054" cy="735442"/>
          </a:xfrm>
        </p:spPr>
        <p:txBody>
          <a:bodyPr>
            <a:normAutofit/>
          </a:bodyPr>
          <a:lstStyle/>
          <a:p>
            <a:endParaRPr lang="en-US" dirty="0" smtClean="0"/>
          </a:p>
          <a:p>
            <a:endParaRPr lang="en-US" dirty="0"/>
          </a:p>
        </p:txBody>
      </p:sp>
      <p:sp>
        <p:nvSpPr>
          <p:cNvPr id="10" name="Rectangle 9"/>
          <p:cNvSpPr/>
          <p:nvPr/>
        </p:nvSpPr>
        <p:spPr>
          <a:xfrm>
            <a:off x="36203" y="162080"/>
            <a:ext cx="11482039" cy="646331"/>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Tx/>
              <a:buSzTx/>
              <a:tabLst/>
              <a:defRPr/>
            </a:pPr>
            <a:r>
              <a:rPr kumimoji="0" lang="en-US" sz="3600" b="1" i="0" u="none" strike="noStrike" kern="0" cap="none" spc="0" normalizeH="0" baseline="0" noProof="0" dirty="0" smtClean="0">
                <a:ln>
                  <a:noFill/>
                </a:ln>
                <a:solidFill>
                  <a:prstClr val="black"/>
                </a:solidFill>
                <a:effectLst/>
                <a:uLnTx/>
                <a:uFillTx/>
              </a:rPr>
              <a:t>Preventative Tips to Limit Risk</a:t>
            </a:r>
          </a:p>
        </p:txBody>
      </p:sp>
      <p:sp>
        <p:nvSpPr>
          <p:cNvPr id="4" name="Rectangle 3"/>
          <p:cNvSpPr/>
          <p:nvPr/>
        </p:nvSpPr>
        <p:spPr>
          <a:xfrm>
            <a:off x="478392" y="963658"/>
            <a:ext cx="10597661" cy="5539978"/>
          </a:xfrm>
          <a:prstGeom prst="rect">
            <a:avLst/>
          </a:prstGeom>
        </p:spPr>
        <p:txBody>
          <a:bodyPr wrap="square">
            <a:spAutoFit/>
          </a:bodyPr>
          <a:lstStyle/>
          <a:p>
            <a:pPr marL="457200" lvl="0" indent="-457200">
              <a:lnSpc>
                <a:spcPct val="150000"/>
              </a:lnSpc>
            </a:pPr>
            <a:endParaRPr lang="en-US" sz="2000" spc="100" dirty="0" smtClean="0">
              <a:solidFill>
                <a:prstClr val="black"/>
              </a:solidFill>
              <a:latin typeface="Georgia" pitchFamily="18" charset="0"/>
            </a:endParaRPr>
          </a:p>
          <a:p>
            <a:pPr marL="342900" lvl="0" indent="-342900">
              <a:lnSpc>
                <a:spcPct val="150000"/>
              </a:lnSpc>
              <a:buFont typeface="Arial" panose="020B0604020202020204" pitchFamily="34" charset="0"/>
              <a:buChar char="•"/>
            </a:pPr>
            <a:r>
              <a:rPr lang="en-US" sz="2400" spc="100" dirty="0" smtClean="0">
                <a:solidFill>
                  <a:prstClr val="black"/>
                </a:solidFill>
              </a:rPr>
              <a:t>Don’t </a:t>
            </a:r>
            <a:r>
              <a:rPr lang="en-US" sz="2400" spc="100" dirty="0">
                <a:solidFill>
                  <a:prstClr val="black"/>
                </a:solidFill>
              </a:rPr>
              <a:t>send </a:t>
            </a:r>
            <a:r>
              <a:rPr lang="en-US" sz="2400" spc="100" dirty="0" smtClean="0">
                <a:solidFill>
                  <a:prstClr val="black"/>
                </a:solidFill>
              </a:rPr>
              <a:t>large datasets (&gt;100) through email.</a:t>
            </a:r>
          </a:p>
          <a:p>
            <a:pPr marL="342900" lvl="0" indent="-342900">
              <a:lnSpc>
                <a:spcPct val="150000"/>
              </a:lnSpc>
              <a:buFont typeface="Arial" panose="020B0604020202020204" pitchFamily="34" charset="0"/>
              <a:buChar char="•"/>
            </a:pPr>
            <a:r>
              <a:rPr lang="en-US" sz="2400" spc="100" dirty="0" smtClean="0">
                <a:solidFill>
                  <a:prstClr val="black"/>
                </a:solidFill>
              </a:rPr>
              <a:t>Do </a:t>
            </a:r>
            <a:r>
              <a:rPr lang="en-US" sz="2400" spc="100" dirty="0">
                <a:solidFill>
                  <a:prstClr val="black"/>
                </a:solidFill>
              </a:rPr>
              <a:t>u</a:t>
            </a:r>
            <a:r>
              <a:rPr lang="en-US" sz="2400" spc="100" dirty="0" smtClean="0">
                <a:solidFill>
                  <a:prstClr val="black"/>
                </a:solidFill>
              </a:rPr>
              <a:t>se </a:t>
            </a:r>
            <a:r>
              <a:rPr lang="en-US" sz="2400" spc="100" dirty="0" smtClean="0">
                <a:solidFill>
                  <a:prstClr val="black"/>
                </a:solidFill>
              </a:rPr>
              <a:t>Secure Share </a:t>
            </a:r>
            <a:r>
              <a:rPr lang="en-US" sz="2400" spc="100" dirty="0">
                <a:solidFill>
                  <a:prstClr val="black"/>
                </a:solidFill>
              </a:rPr>
              <a:t>for critical data </a:t>
            </a:r>
            <a:r>
              <a:rPr lang="en-US" sz="2400" spc="100" dirty="0" smtClean="0">
                <a:solidFill>
                  <a:prstClr val="black"/>
                </a:solidFill>
                <a:hlinkClick r:id="rId3"/>
              </a:rPr>
              <a:t>https</a:t>
            </a:r>
            <a:r>
              <a:rPr lang="en-US" sz="2400" spc="100" dirty="0">
                <a:solidFill>
                  <a:prstClr val="black"/>
                </a:solidFill>
                <a:hlinkClick r:id="rId3"/>
              </a:rPr>
              <a:t>://</a:t>
            </a:r>
            <a:r>
              <a:rPr lang="en-US" sz="2400" spc="100" dirty="0" smtClean="0">
                <a:solidFill>
                  <a:prstClr val="black"/>
                </a:solidFill>
                <a:hlinkClick r:id="rId3"/>
              </a:rPr>
              <a:t>secureshare.iu.edu</a:t>
            </a:r>
            <a:r>
              <a:rPr lang="en-US" sz="2400" spc="100" dirty="0" smtClean="0">
                <a:solidFill>
                  <a:prstClr val="black"/>
                </a:solidFill>
              </a:rPr>
              <a:t> </a:t>
            </a:r>
            <a:r>
              <a:rPr lang="en-US" sz="2400" spc="100" dirty="0">
                <a:solidFill>
                  <a:prstClr val="black"/>
                </a:solidFill>
              </a:rPr>
              <a:t>or </a:t>
            </a:r>
            <a:r>
              <a:rPr lang="en-US" sz="2400" spc="100" dirty="0">
                <a:solidFill>
                  <a:prstClr val="black"/>
                </a:solidFill>
              </a:rPr>
              <a:t>CSEES  </a:t>
            </a:r>
            <a:r>
              <a:rPr lang="en-US" sz="2400" spc="100" dirty="0">
                <a:solidFill>
                  <a:prstClr val="black"/>
                </a:solidFill>
                <a:hlinkClick r:id="rId4"/>
              </a:rPr>
              <a:t>https://</a:t>
            </a:r>
            <a:r>
              <a:rPr lang="en-US" sz="2400" spc="100" dirty="0" smtClean="0">
                <a:solidFill>
                  <a:prstClr val="black"/>
                </a:solidFill>
                <a:hlinkClick r:id="rId4"/>
              </a:rPr>
              <a:t>kb.iu.edu/d/bbtq</a:t>
            </a:r>
            <a:r>
              <a:rPr lang="en-US" sz="2400" spc="100" dirty="0" smtClean="0">
                <a:solidFill>
                  <a:prstClr val="black"/>
                </a:solidFill>
              </a:rPr>
              <a:t> when </a:t>
            </a:r>
            <a:r>
              <a:rPr lang="en-US" sz="2400" spc="100" dirty="0">
                <a:solidFill>
                  <a:prstClr val="black"/>
                </a:solidFill>
              </a:rPr>
              <a:t>sharing information about several </a:t>
            </a:r>
            <a:r>
              <a:rPr lang="en-US" sz="2400" spc="100" dirty="0" smtClean="0">
                <a:solidFill>
                  <a:prstClr val="black"/>
                </a:solidFill>
              </a:rPr>
              <a:t>students.  You can invoke </a:t>
            </a:r>
            <a:r>
              <a:rPr lang="en-US" sz="2400" spc="100" dirty="0" smtClean="0">
                <a:solidFill>
                  <a:prstClr val="black"/>
                </a:solidFill>
              </a:rPr>
              <a:t>CSEES </a:t>
            </a:r>
            <a:r>
              <a:rPr lang="en-US" sz="2400" spc="100" dirty="0" smtClean="0">
                <a:solidFill>
                  <a:prstClr val="black"/>
                </a:solidFill>
              </a:rPr>
              <a:t>for your email by including </a:t>
            </a:r>
            <a:r>
              <a:rPr lang="en-US" dirty="0"/>
              <a:t>[Secure Message]</a:t>
            </a:r>
            <a:r>
              <a:rPr lang="en-US" sz="2400" b="1" spc="100" dirty="0">
                <a:solidFill>
                  <a:prstClr val="black"/>
                </a:solidFill>
              </a:rPr>
              <a:t> </a:t>
            </a:r>
            <a:r>
              <a:rPr lang="en-US" sz="2400" spc="100" dirty="0">
                <a:solidFill>
                  <a:prstClr val="black"/>
                </a:solidFill>
              </a:rPr>
              <a:t>(case insensitive, with square brackets</a:t>
            </a:r>
            <a:r>
              <a:rPr lang="en-US" sz="2400" spc="100" dirty="0" smtClean="0">
                <a:solidFill>
                  <a:prstClr val="black"/>
                </a:solidFill>
              </a:rPr>
              <a:t>) </a:t>
            </a:r>
            <a:r>
              <a:rPr lang="en-US" sz="2400" spc="100" dirty="0" smtClean="0">
                <a:solidFill>
                  <a:prstClr val="black"/>
                </a:solidFill>
              </a:rPr>
              <a:t>in </a:t>
            </a:r>
            <a:r>
              <a:rPr lang="en-US" sz="2400" spc="100" dirty="0" smtClean="0">
                <a:solidFill>
                  <a:prstClr val="black"/>
                </a:solidFill>
              </a:rPr>
              <a:t>the subject.</a:t>
            </a:r>
          </a:p>
          <a:p>
            <a:pPr marL="285750" lvl="0" indent="-285750">
              <a:lnSpc>
                <a:spcPct val="150000"/>
              </a:lnSpc>
              <a:buFont typeface="Arial" panose="020B0604020202020204" pitchFamily="34" charset="0"/>
              <a:buChar char="•"/>
            </a:pPr>
            <a:r>
              <a:rPr lang="en-US" sz="2400" spc="100" dirty="0" smtClean="0">
                <a:solidFill>
                  <a:prstClr val="black"/>
                </a:solidFill>
              </a:rPr>
              <a:t>Stay alert for phishing scams. If you suspect you have been compromised, change your passphrase immediately. Send phishing scams to </a:t>
            </a:r>
            <a:r>
              <a:rPr lang="en-US" sz="2400" spc="100" dirty="0" smtClean="0">
                <a:solidFill>
                  <a:prstClr val="black"/>
                </a:solidFill>
                <a:hlinkClick r:id="rId5"/>
              </a:rPr>
              <a:t>phishing@iu.edu</a:t>
            </a:r>
            <a:r>
              <a:rPr lang="en-US" sz="2400" spc="100" dirty="0" smtClean="0">
                <a:solidFill>
                  <a:prstClr val="black"/>
                </a:solidFill>
              </a:rPr>
              <a:t> </a:t>
            </a:r>
          </a:p>
          <a:p>
            <a:pPr marL="285750" lvl="0" indent="-285750">
              <a:lnSpc>
                <a:spcPct val="150000"/>
              </a:lnSpc>
              <a:buFont typeface="Arial" panose="020B0604020202020204" pitchFamily="34" charset="0"/>
              <a:buChar char="•"/>
            </a:pPr>
            <a:r>
              <a:rPr lang="en-US" sz="2400" spc="100" dirty="0" smtClean="0">
                <a:solidFill>
                  <a:prstClr val="black"/>
                </a:solidFill>
              </a:rPr>
              <a:t>Make sure mobile devices and laptops are encrypted</a:t>
            </a:r>
          </a:p>
        </p:txBody>
      </p:sp>
    </p:spTree>
    <p:extLst>
      <p:ext uri="{BB962C8B-B14F-4D97-AF65-F5344CB8AC3E}">
        <p14:creationId xmlns:p14="http://schemas.microsoft.com/office/powerpoint/2010/main" val="693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76" y="130949"/>
            <a:ext cx="6005522" cy="6590525"/>
          </a:xfrm>
        </p:spPr>
        <p:txBody>
          <a:bodyPr>
            <a:normAutofit fontScale="85000" lnSpcReduction="20000"/>
          </a:bodyPr>
          <a:lstStyle/>
          <a:p>
            <a:pPr marL="0" indent="0">
              <a:buNone/>
            </a:pPr>
            <a:r>
              <a:rPr lang="en-US" sz="4700" b="1" dirty="0" smtClean="0">
                <a:solidFill>
                  <a:srgbClr val="404040"/>
                </a:solidFill>
              </a:rPr>
              <a:t>Policy Change</a:t>
            </a:r>
          </a:p>
          <a:p>
            <a:pPr marL="0" indent="0">
              <a:buNone/>
            </a:pPr>
            <a:endParaRPr lang="en-US" sz="3200" b="1" dirty="0" smtClean="0">
              <a:solidFill>
                <a:srgbClr val="404040"/>
              </a:solidFill>
            </a:endParaRPr>
          </a:p>
          <a:p>
            <a:pPr marL="0" indent="0">
              <a:buNone/>
            </a:pPr>
            <a:r>
              <a:rPr lang="en-US" sz="3200" b="1" dirty="0" smtClean="0">
                <a:solidFill>
                  <a:srgbClr val="404040"/>
                </a:solidFill>
              </a:rPr>
              <a:t>As </a:t>
            </a:r>
            <a:r>
              <a:rPr lang="en-US" sz="3200" b="1" dirty="0">
                <a:solidFill>
                  <a:srgbClr val="404040"/>
                </a:solidFill>
              </a:rPr>
              <a:t>of June 1, 2016, student address and phone numbers are no longer considered public.</a:t>
            </a:r>
          </a:p>
          <a:p>
            <a:pPr lvl="1"/>
            <a:endParaRPr lang="en-US" sz="2800" dirty="0" smtClean="0">
              <a:solidFill>
                <a:srgbClr val="404040"/>
              </a:solidFill>
            </a:endParaRPr>
          </a:p>
          <a:p>
            <a:pPr marL="514350" indent="-514350">
              <a:buFont typeface="+mj-lt"/>
              <a:buAutoNum type="arabicPeriod"/>
            </a:pPr>
            <a:r>
              <a:rPr lang="en-US" dirty="0" smtClean="0">
                <a:solidFill>
                  <a:srgbClr val="404040"/>
                </a:solidFill>
              </a:rPr>
              <a:t>Departments can still provide directories to school officials if needed as the information is university internal classification</a:t>
            </a:r>
          </a:p>
          <a:p>
            <a:pPr marL="514350" indent="-514350">
              <a:buFont typeface="+mj-lt"/>
              <a:buAutoNum type="arabicPeriod"/>
            </a:pPr>
            <a:r>
              <a:rPr lang="en-US" dirty="0" smtClean="0">
                <a:solidFill>
                  <a:srgbClr val="404040"/>
                </a:solidFill>
              </a:rPr>
              <a:t>Departments can provide directories to other students in the department only if they obtain written consent from the student.</a:t>
            </a:r>
            <a:endParaRPr lang="en-US" dirty="0">
              <a:solidFill>
                <a:srgbClr val="404040"/>
              </a:solidFill>
            </a:endParaRPr>
          </a:p>
          <a:p>
            <a:pPr marL="0" indent="0">
              <a:buNone/>
            </a:pPr>
            <a:endParaRPr lang="en-US" sz="2600" b="1" dirty="0" smtClean="0">
              <a:solidFill>
                <a:srgbClr val="404040"/>
              </a:solidFill>
            </a:endParaRPr>
          </a:p>
          <a:p>
            <a:pPr marL="0" indent="0">
              <a:buNone/>
            </a:pPr>
            <a:r>
              <a:rPr lang="en-US" sz="2600" b="1" dirty="0" smtClean="0">
                <a:solidFill>
                  <a:srgbClr val="404040"/>
                </a:solidFill>
              </a:rPr>
              <a:t>What is public or FERPA directory information at IU*?</a:t>
            </a:r>
          </a:p>
          <a:p>
            <a:pPr marL="0" indent="0">
              <a:buNone/>
            </a:pPr>
            <a:r>
              <a:rPr lang="en-US" sz="2600" dirty="0" smtClean="0"/>
              <a:t>Name, Hometown (City, State, 5 digit zip only</a:t>
            </a:r>
            <a:r>
              <a:rPr lang="en-US" sz="2600" dirty="0"/>
              <a:t>), major, etc… </a:t>
            </a:r>
            <a:r>
              <a:rPr lang="en-US" sz="2600" dirty="0" smtClean="0"/>
              <a:t>see </a:t>
            </a:r>
            <a:r>
              <a:rPr lang="en-US" sz="2600" dirty="0" smtClean="0">
                <a:hlinkClick r:id="rId3"/>
              </a:rPr>
              <a:t>https</a:t>
            </a:r>
            <a:r>
              <a:rPr lang="en-US" sz="2600" dirty="0">
                <a:hlinkClick r:id="rId3"/>
              </a:rPr>
              <a:t>://</a:t>
            </a:r>
            <a:r>
              <a:rPr lang="en-US" sz="2600" dirty="0" smtClean="0">
                <a:hlinkClick r:id="rId3"/>
              </a:rPr>
              <a:t>ferpa.iu.edu/rights/public-info.html</a:t>
            </a:r>
            <a:r>
              <a:rPr lang="en-US" sz="2600" dirty="0" smtClean="0"/>
              <a:t> </a:t>
            </a:r>
            <a:endParaRPr lang="en-US" sz="2100" i="1" dirty="0">
              <a:solidFill>
                <a:srgbClr val="404040"/>
              </a:solidFill>
            </a:endParaRPr>
          </a:p>
        </p:txBody>
      </p:sp>
      <p:sp>
        <p:nvSpPr>
          <p:cNvPr id="2" name="Title 1"/>
          <p:cNvSpPr>
            <a:spLocks noGrp="1"/>
          </p:cNvSpPr>
          <p:nvPr>
            <p:ph type="title"/>
          </p:nvPr>
        </p:nvSpPr>
        <p:spPr/>
        <p:txBody>
          <a:bodyPr>
            <a:normAutofit/>
          </a:bodyPr>
          <a:lstStyle/>
          <a:p>
            <a:r>
              <a:rPr lang="en-US" sz="3600" dirty="0"/>
              <a:t>Student Privacy Changes</a:t>
            </a:r>
          </a:p>
        </p:txBody>
      </p:sp>
      <p:sp>
        <p:nvSpPr>
          <p:cNvPr id="5" name="Slide Number Placeholder 4"/>
          <p:cNvSpPr>
            <a:spLocks noGrp="1"/>
          </p:cNvSpPr>
          <p:nvPr>
            <p:ph type="sldNum" sz="quarter" idx="12"/>
          </p:nvPr>
        </p:nvSpPr>
        <p:spPr/>
        <p:txBody>
          <a:bodyPr/>
          <a:lstStyle/>
          <a:p>
            <a:fld id="{63399AC3-7C18-4A9A-9F68-C6D52E1D7169}" type="slidenum">
              <a:rPr lang="en-US" smtClean="0"/>
              <a:t>2</a:t>
            </a:fld>
            <a:endParaRPr lang="en-US" dirty="0"/>
          </a:p>
        </p:txBody>
      </p:sp>
      <p:pic>
        <p:nvPicPr>
          <p:cNvPr id="4" name="Picture 3">
            <a:hlinkClick r:id="rId4"/>
          </p:cNvPr>
          <p:cNvPicPr>
            <a:picLocks noChangeAspect="1"/>
          </p:cNvPicPr>
          <p:nvPr/>
        </p:nvPicPr>
        <p:blipFill>
          <a:blip r:embed="rId5"/>
          <a:stretch>
            <a:fillRect/>
          </a:stretch>
        </p:blipFill>
        <p:spPr>
          <a:xfrm>
            <a:off x="6409519" y="1788459"/>
            <a:ext cx="5504853" cy="4230435"/>
          </a:xfrm>
          <a:prstGeom prst="rect">
            <a:avLst/>
          </a:prstGeom>
        </p:spPr>
      </p:pic>
    </p:spTree>
    <p:extLst>
      <p:ext uri="{BB962C8B-B14F-4D97-AF65-F5344CB8AC3E}">
        <p14:creationId xmlns:p14="http://schemas.microsoft.com/office/powerpoint/2010/main" val="54559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488" y="267475"/>
            <a:ext cx="5887009" cy="6590525"/>
          </a:xfrm>
        </p:spPr>
        <p:txBody>
          <a:bodyPr>
            <a:normAutofit/>
          </a:bodyPr>
          <a:lstStyle/>
          <a:p>
            <a:pPr marL="0" indent="0">
              <a:buNone/>
            </a:pPr>
            <a:r>
              <a:rPr lang="en-US" sz="3600" b="1" dirty="0"/>
              <a:t>Student Data Examples</a:t>
            </a:r>
          </a:p>
          <a:p>
            <a:pPr marL="0" indent="0">
              <a:buNone/>
            </a:pPr>
            <a:r>
              <a:rPr lang="en-US" sz="3200" dirty="0">
                <a:solidFill>
                  <a:srgbClr val="404040"/>
                </a:solidFill>
              </a:rPr>
              <a:t>Most student data falls under restricted! </a:t>
            </a:r>
          </a:p>
          <a:p>
            <a:r>
              <a:rPr lang="en-US" b="1" dirty="0">
                <a:solidFill>
                  <a:srgbClr val="404040"/>
                </a:solidFill>
              </a:rPr>
              <a:t>Critical student data</a:t>
            </a:r>
            <a:r>
              <a:rPr lang="en-US" b="1" dirty="0" smtClean="0">
                <a:solidFill>
                  <a:srgbClr val="404040"/>
                </a:solidFill>
              </a:rPr>
              <a:t>:</a:t>
            </a:r>
            <a:r>
              <a:rPr lang="en-US" sz="2400" dirty="0" smtClean="0">
                <a:solidFill>
                  <a:srgbClr val="404040"/>
                </a:solidFill>
              </a:rPr>
              <a:t> </a:t>
            </a:r>
            <a:r>
              <a:rPr lang="en-US" sz="2400" dirty="0">
                <a:solidFill>
                  <a:srgbClr val="404040"/>
                </a:solidFill>
              </a:rPr>
              <a:t>SSN, Visa, Driver’s license, financial account information, </a:t>
            </a:r>
            <a:r>
              <a:rPr lang="en-US" sz="2400" dirty="0" smtClean="0">
                <a:solidFill>
                  <a:srgbClr val="404040"/>
                </a:solidFill>
              </a:rPr>
              <a:t>and </a:t>
            </a:r>
            <a:r>
              <a:rPr lang="en-US" sz="2400" dirty="0">
                <a:solidFill>
                  <a:srgbClr val="404040"/>
                </a:solidFill>
              </a:rPr>
              <a:t>student health </a:t>
            </a:r>
            <a:r>
              <a:rPr lang="en-US" sz="2400" dirty="0" smtClean="0">
                <a:solidFill>
                  <a:srgbClr val="404040"/>
                </a:solidFill>
              </a:rPr>
              <a:t>information</a:t>
            </a:r>
          </a:p>
          <a:p>
            <a:r>
              <a:rPr lang="en-US" sz="2400" b="1" dirty="0" smtClean="0">
                <a:solidFill>
                  <a:srgbClr val="404040"/>
                </a:solidFill>
              </a:rPr>
              <a:t>*NEW* </a:t>
            </a:r>
            <a:r>
              <a:rPr lang="en-US" b="1" dirty="0" smtClean="0">
                <a:solidFill>
                  <a:srgbClr val="404040"/>
                </a:solidFill>
              </a:rPr>
              <a:t>Restricted</a:t>
            </a:r>
            <a:r>
              <a:rPr lang="en-US" dirty="0" smtClean="0">
                <a:solidFill>
                  <a:srgbClr val="404040"/>
                </a:solidFill>
              </a:rPr>
              <a:t>:</a:t>
            </a:r>
            <a:r>
              <a:rPr lang="en-US" sz="2400" dirty="0" smtClean="0">
                <a:solidFill>
                  <a:srgbClr val="404040"/>
                </a:solidFill>
              </a:rPr>
              <a:t> Transcript is now in this category if any critical data is redacted.</a:t>
            </a:r>
            <a:endParaRPr lang="en-US" sz="2400" dirty="0">
              <a:solidFill>
                <a:srgbClr val="404040"/>
              </a:solidFill>
            </a:endParaRPr>
          </a:p>
          <a:p>
            <a:r>
              <a:rPr lang="en-US" b="1" dirty="0">
                <a:solidFill>
                  <a:srgbClr val="404040"/>
                </a:solidFill>
              </a:rPr>
              <a:t>Public/Directory Information: </a:t>
            </a:r>
            <a:r>
              <a:rPr lang="en-US" sz="2400" dirty="0">
                <a:solidFill>
                  <a:srgbClr val="404040"/>
                </a:solidFill>
              </a:rPr>
              <a:t>Info released for things like open records requests, degree and enrollment verifications</a:t>
            </a:r>
            <a:r>
              <a:rPr lang="en-US" sz="2400" dirty="0" smtClean="0">
                <a:solidFill>
                  <a:srgbClr val="404040"/>
                </a:solidFill>
              </a:rPr>
              <a:t>.</a:t>
            </a:r>
          </a:p>
          <a:p>
            <a:endParaRPr lang="en-US" sz="2400" dirty="0">
              <a:solidFill>
                <a:srgbClr val="404040"/>
              </a:solidFill>
            </a:endParaRPr>
          </a:p>
          <a:p>
            <a:pPr marL="0" indent="0">
              <a:buNone/>
            </a:pPr>
            <a:endParaRPr lang="en-US" dirty="0">
              <a:solidFill>
                <a:srgbClr val="404040"/>
              </a:solidFill>
            </a:endParaRPr>
          </a:p>
          <a:p>
            <a:pPr marL="0" indent="0">
              <a:buNone/>
            </a:pPr>
            <a:endParaRPr lang="en-US"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a:p>
            <a:pPr marL="0" indent="0">
              <a:buNone/>
            </a:pPr>
            <a:endParaRPr lang="en-US" sz="2400" dirty="0">
              <a:solidFill>
                <a:srgbClr val="404040"/>
              </a:solidFill>
            </a:endParaRPr>
          </a:p>
        </p:txBody>
      </p:sp>
      <p:sp>
        <p:nvSpPr>
          <p:cNvPr id="2" name="Title 1"/>
          <p:cNvSpPr>
            <a:spLocks noGrp="1"/>
          </p:cNvSpPr>
          <p:nvPr>
            <p:ph type="title"/>
          </p:nvPr>
        </p:nvSpPr>
        <p:spPr>
          <a:xfrm>
            <a:off x="6101497" y="130950"/>
            <a:ext cx="5413169" cy="1229499"/>
          </a:xfrm>
        </p:spPr>
        <p:txBody>
          <a:bodyPr>
            <a:normAutofit fontScale="90000"/>
          </a:bodyPr>
          <a:lstStyle/>
          <a:p>
            <a:r>
              <a:rPr lang="en-US" dirty="0"/>
              <a:t>DM-01 Data Classification</a:t>
            </a:r>
          </a:p>
        </p:txBody>
      </p:sp>
      <p:sp>
        <p:nvSpPr>
          <p:cNvPr id="5" name="Slide Number Placeholder 4"/>
          <p:cNvSpPr>
            <a:spLocks noGrp="1"/>
          </p:cNvSpPr>
          <p:nvPr>
            <p:ph type="sldNum" sz="quarter" idx="12"/>
          </p:nvPr>
        </p:nvSpPr>
        <p:spPr/>
        <p:txBody>
          <a:bodyPr/>
          <a:lstStyle/>
          <a:p>
            <a:fld id="{63399AC3-7C18-4A9A-9F68-C6D52E1D7169}" type="slidenum">
              <a:rPr lang="en-US" smtClean="0"/>
              <a:t>3</a:t>
            </a:fld>
            <a:endParaRPr lang="en-US" dirty="0"/>
          </a:p>
        </p:txBody>
      </p:sp>
      <p:pic>
        <p:nvPicPr>
          <p:cNvPr id="12" name="Picture 11"/>
          <p:cNvPicPr>
            <a:picLocks noChangeAspect="1"/>
          </p:cNvPicPr>
          <p:nvPr/>
        </p:nvPicPr>
        <p:blipFill>
          <a:blip r:embed="rId3"/>
          <a:stretch>
            <a:fillRect/>
          </a:stretch>
        </p:blipFill>
        <p:spPr>
          <a:xfrm>
            <a:off x="31036300" y="5310600"/>
            <a:ext cx="2993269" cy="2091499"/>
          </a:xfrm>
          <a:prstGeom prst="rect">
            <a:avLst/>
          </a:prstGeom>
        </p:spPr>
      </p:pic>
      <p:sp>
        <p:nvSpPr>
          <p:cNvPr id="7" name="TextBox 6"/>
          <p:cNvSpPr txBox="1"/>
          <p:nvPr/>
        </p:nvSpPr>
        <p:spPr>
          <a:xfrm>
            <a:off x="355322" y="5310600"/>
            <a:ext cx="3783244" cy="934434"/>
          </a:xfrm>
          <a:prstGeom prst="rect">
            <a:avLst/>
          </a:prstGeom>
          <a:noFill/>
        </p:spPr>
        <p:txBody>
          <a:bodyPr wrap="square" rtlCol="0">
            <a:noAutofit/>
          </a:bodyPr>
          <a:lstStyle/>
          <a:p>
            <a:r>
              <a:rPr lang="en-US" b="1" i="1" dirty="0"/>
              <a:t>For more complete information on data classification by subject domain visit: </a:t>
            </a:r>
          </a:p>
          <a:p>
            <a:endParaRPr lang="en-US" dirty="0"/>
          </a:p>
        </p:txBody>
      </p:sp>
      <p:sp>
        <p:nvSpPr>
          <p:cNvPr id="8" name="TextBox 7"/>
          <p:cNvSpPr txBox="1"/>
          <p:nvPr/>
        </p:nvSpPr>
        <p:spPr>
          <a:xfrm>
            <a:off x="308788" y="6140274"/>
            <a:ext cx="5698408" cy="482569"/>
          </a:xfrm>
          <a:prstGeom prst="rect">
            <a:avLst/>
          </a:prstGeom>
          <a:noFill/>
        </p:spPr>
        <p:txBody>
          <a:bodyPr wrap="square" rtlCol="0">
            <a:noAutofit/>
          </a:bodyPr>
          <a:lstStyle/>
          <a:p>
            <a:r>
              <a:rPr lang="en-US" dirty="0"/>
              <a:t> </a:t>
            </a:r>
            <a:r>
              <a:rPr lang="en-US" dirty="0" smtClean="0">
                <a:hlinkClick r:id="rId4"/>
              </a:rPr>
              <a:t>https://datamgmt.iu.edu/types-of-data/index.php</a:t>
            </a:r>
            <a:r>
              <a:rPr lang="en-US" dirty="0" smtClean="0"/>
              <a:t> </a:t>
            </a:r>
            <a:endParaRPr lang="en-US" dirty="0"/>
          </a:p>
        </p:txBody>
      </p:sp>
      <p:pic>
        <p:nvPicPr>
          <p:cNvPr id="2050"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454" y="1757679"/>
            <a:ext cx="5570064" cy="402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0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625" y="1632031"/>
            <a:ext cx="10480519" cy="6858000"/>
          </a:xfrm>
        </p:spPr>
        <p:txBody>
          <a:bodyPr>
            <a:normAutofit/>
          </a:bodyPr>
          <a:lstStyle/>
          <a:p>
            <a:endParaRPr lang="en-US" sz="2400" dirty="0"/>
          </a:p>
          <a:p>
            <a:pPr marL="0" indent="0">
              <a:buNone/>
            </a:pPr>
            <a:r>
              <a:rPr lang="en-US" sz="4000" dirty="0">
                <a:solidFill>
                  <a:srgbClr val="404040"/>
                </a:solidFill>
              </a:rPr>
              <a:t>Critical and restricted data must never be stored on mobile devices or local hard drives, without </a:t>
            </a:r>
            <a:r>
              <a:rPr lang="en-US" sz="4000" b="1" dirty="0">
                <a:solidFill>
                  <a:srgbClr val="404040"/>
                </a:solidFill>
              </a:rPr>
              <a:t>formal approval from the senior executive officer </a:t>
            </a:r>
            <a:r>
              <a:rPr lang="en-US" sz="4000" dirty="0">
                <a:solidFill>
                  <a:srgbClr val="404040"/>
                </a:solidFill>
              </a:rPr>
              <a:t>and </a:t>
            </a:r>
            <a:r>
              <a:rPr lang="en-US" sz="4000" b="1" dirty="0">
                <a:solidFill>
                  <a:srgbClr val="404040"/>
                </a:solidFill>
              </a:rPr>
              <a:t>appropriate technical safeguards </a:t>
            </a:r>
            <a:r>
              <a:rPr lang="en-US" sz="4000" dirty="0">
                <a:solidFill>
                  <a:srgbClr val="404040"/>
                </a:solidFill>
              </a:rPr>
              <a:t>(IT-12.1)</a:t>
            </a:r>
          </a:p>
          <a:p>
            <a:pPr marL="0" indent="0">
              <a:buNone/>
            </a:pPr>
            <a:endParaRPr lang="en-US" sz="2400" dirty="0">
              <a:solidFill>
                <a:srgbClr val="404040"/>
              </a:solidFill>
            </a:endParaRPr>
          </a:p>
        </p:txBody>
      </p:sp>
      <p:sp>
        <p:nvSpPr>
          <p:cNvPr id="2" name="Title 1"/>
          <p:cNvSpPr>
            <a:spLocks noGrp="1"/>
          </p:cNvSpPr>
          <p:nvPr>
            <p:ph type="title"/>
          </p:nvPr>
        </p:nvSpPr>
        <p:spPr>
          <a:xfrm>
            <a:off x="6101497" y="130950"/>
            <a:ext cx="5413169" cy="1229499"/>
          </a:xfrm>
        </p:spPr>
        <p:txBody>
          <a:bodyPr>
            <a:normAutofit/>
          </a:bodyPr>
          <a:lstStyle/>
          <a:p>
            <a:r>
              <a:rPr lang="en-US" dirty="0"/>
              <a:t>DM-01 Storage</a:t>
            </a:r>
          </a:p>
        </p:txBody>
      </p:sp>
      <p:sp>
        <p:nvSpPr>
          <p:cNvPr id="5" name="Slide Number Placeholder 4"/>
          <p:cNvSpPr>
            <a:spLocks noGrp="1"/>
          </p:cNvSpPr>
          <p:nvPr>
            <p:ph type="sldNum" sz="quarter" idx="12"/>
          </p:nvPr>
        </p:nvSpPr>
        <p:spPr/>
        <p:txBody>
          <a:bodyPr/>
          <a:lstStyle/>
          <a:p>
            <a:fld id="{63399AC3-7C18-4A9A-9F68-C6D52E1D7169}" type="slidenum">
              <a:rPr lang="en-US" smtClean="0"/>
              <a:t>4</a:t>
            </a:fld>
            <a:endParaRPr lang="en-US" dirty="0"/>
          </a:p>
        </p:txBody>
      </p:sp>
      <p:pic>
        <p:nvPicPr>
          <p:cNvPr id="12" name="Picture 11"/>
          <p:cNvPicPr>
            <a:picLocks noChangeAspect="1"/>
          </p:cNvPicPr>
          <p:nvPr/>
        </p:nvPicPr>
        <p:blipFill>
          <a:blip r:embed="rId3"/>
          <a:stretch>
            <a:fillRect/>
          </a:stretch>
        </p:blipFill>
        <p:spPr>
          <a:xfrm>
            <a:off x="31036300" y="5310600"/>
            <a:ext cx="2993269" cy="2091499"/>
          </a:xfrm>
          <a:prstGeom prst="rect">
            <a:avLst/>
          </a:prstGeom>
        </p:spPr>
      </p:pic>
    </p:spTree>
    <p:extLst>
      <p:ext uri="{BB962C8B-B14F-4D97-AF65-F5344CB8AC3E}">
        <p14:creationId xmlns:p14="http://schemas.microsoft.com/office/powerpoint/2010/main" val="3145157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497" y="130950"/>
            <a:ext cx="5413169" cy="1229499"/>
          </a:xfrm>
        </p:spPr>
        <p:txBody>
          <a:bodyPr>
            <a:normAutofit fontScale="90000"/>
          </a:bodyPr>
          <a:lstStyle/>
          <a:p>
            <a:r>
              <a:rPr lang="en-US" dirty="0"/>
              <a:t>Storage &amp; Collaboration Options</a:t>
            </a:r>
          </a:p>
        </p:txBody>
      </p:sp>
      <p:sp>
        <p:nvSpPr>
          <p:cNvPr id="5" name="Slide Number Placeholder 4"/>
          <p:cNvSpPr>
            <a:spLocks noGrp="1"/>
          </p:cNvSpPr>
          <p:nvPr>
            <p:ph type="sldNum" sz="quarter" idx="12"/>
          </p:nvPr>
        </p:nvSpPr>
        <p:spPr/>
        <p:txBody>
          <a:bodyPr/>
          <a:lstStyle/>
          <a:p>
            <a:fld id="{63399AC3-7C18-4A9A-9F68-C6D52E1D7169}" type="slidenum">
              <a:rPr lang="en-US" smtClean="0"/>
              <a:t>5</a:t>
            </a:fld>
            <a:endParaRPr lang="en-US" dirty="0"/>
          </a:p>
        </p:txBody>
      </p:sp>
      <p:pic>
        <p:nvPicPr>
          <p:cNvPr id="12" name="Picture 11"/>
          <p:cNvPicPr>
            <a:picLocks noChangeAspect="1"/>
          </p:cNvPicPr>
          <p:nvPr/>
        </p:nvPicPr>
        <p:blipFill>
          <a:blip r:embed="rId3"/>
          <a:stretch>
            <a:fillRect/>
          </a:stretch>
        </p:blipFill>
        <p:spPr>
          <a:xfrm>
            <a:off x="31036300" y="5310600"/>
            <a:ext cx="2993269" cy="2091499"/>
          </a:xfrm>
          <a:prstGeom prst="rect">
            <a:avLst/>
          </a:prstGeom>
        </p:spPr>
      </p:pic>
      <p:sp>
        <p:nvSpPr>
          <p:cNvPr id="4" name="Rectangle 3"/>
          <p:cNvSpPr/>
          <p:nvPr/>
        </p:nvSpPr>
        <p:spPr>
          <a:xfrm>
            <a:off x="147441" y="166003"/>
            <a:ext cx="5854380" cy="1015663"/>
          </a:xfrm>
          <a:prstGeom prst="rect">
            <a:avLst/>
          </a:prstGeom>
        </p:spPr>
        <p:txBody>
          <a:bodyPr wrap="square" anchor="t">
            <a:spAutoFit/>
          </a:bodyPr>
          <a:lstStyle/>
          <a:p>
            <a:r>
              <a:rPr lang="en-US" sz="2400" b="1" kern="0" dirty="0">
                <a:latin typeface="+mj-lt"/>
                <a:ea typeface="ＭＳ Ｐゴシック"/>
              </a:rPr>
              <a:t>Ask questions if you are unsure of where to store or how to share sensitive data!</a:t>
            </a:r>
            <a:r>
              <a:rPr lang="en-US" sz="3600" b="1" kern="0" dirty="0">
                <a:latin typeface="+mj-lt"/>
                <a:ea typeface="ＭＳ Ｐゴシック"/>
              </a:rPr>
              <a:t> </a:t>
            </a:r>
          </a:p>
        </p:txBody>
      </p:sp>
      <p:graphicFrame>
        <p:nvGraphicFramePr>
          <p:cNvPr id="3" name="Table 2"/>
          <p:cNvGraphicFramePr/>
          <p:nvPr>
            <p:extLst>
              <p:ext uri="{D42A27DB-BD31-4B8C-83A1-F6EECF244321}">
                <p14:modId xmlns:p14="http://schemas.microsoft.com/office/powerpoint/2010/main" val="596985795"/>
              </p:ext>
            </p:extLst>
          </p:nvPr>
        </p:nvGraphicFramePr>
        <p:xfrm>
          <a:off x="292821" y="1421487"/>
          <a:ext cx="11100576" cy="5104569"/>
        </p:xfrm>
        <a:graphic>
          <a:graphicData uri="http://schemas.openxmlformats.org/drawingml/2006/table">
            <a:tbl>
              <a:tblPr firstRow="1" bandRow="1">
                <a:tableStyleId>{F5AB1C69-6EDB-4FF4-983F-18BD219EF322}</a:tableStyleId>
              </a:tblPr>
              <a:tblGrid>
                <a:gridCol w="2665336">
                  <a:extLst>
                    <a:ext uri="{9D8B030D-6E8A-4147-A177-3AD203B41FA5}">
                      <a16:colId xmlns:a16="http://schemas.microsoft.com/office/drawing/2014/main" val="2268236579"/>
                    </a:ext>
                  </a:extLst>
                </a:gridCol>
                <a:gridCol w="908410">
                  <a:extLst>
                    <a:ext uri="{9D8B030D-6E8A-4147-A177-3AD203B41FA5}">
                      <a16:colId xmlns:a16="http://schemas.microsoft.com/office/drawing/2014/main" val="2027611816"/>
                    </a:ext>
                  </a:extLst>
                </a:gridCol>
                <a:gridCol w="848515">
                  <a:extLst>
                    <a:ext uri="{9D8B030D-6E8A-4147-A177-3AD203B41FA5}">
                      <a16:colId xmlns:a16="http://schemas.microsoft.com/office/drawing/2014/main" val="575483365"/>
                    </a:ext>
                  </a:extLst>
                </a:gridCol>
                <a:gridCol w="1716996">
                  <a:extLst>
                    <a:ext uri="{9D8B030D-6E8A-4147-A177-3AD203B41FA5}">
                      <a16:colId xmlns:a16="http://schemas.microsoft.com/office/drawing/2014/main" val="749683900"/>
                    </a:ext>
                  </a:extLst>
                </a:gridCol>
                <a:gridCol w="4961319">
                  <a:extLst>
                    <a:ext uri="{9D8B030D-6E8A-4147-A177-3AD203B41FA5}">
                      <a16:colId xmlns:a16="http://schemas.microsoft.com/office/drawing/2014/main" val="3390158126"/>
                    </a:ext>
                  </a:extLst>
                </a:gridCol>
              </a:tblGrid>
              <a:tr h="473472">
                <a:tc>
                  <a:txBody>
                    <a:bodyPr/>
                    <a:lstStyle/>
                    <a:p>
                      <a:r>
                        <a:rPr lang="en-US" sz="1600" b="0" dirty="0"/>
                        <a:t>Platform/Service</a:t>
                      </a:r>
                    </a:p>
                  </a:txBody>
                  <a:tcPr/>
                </a:tc>
                <a:tc>
                  <a:txBody>
                    <a:bodyPr/>
                    <a:lstStyle/>
                    <a:p>
                      <a:r>
                        <a:rPr lang="en-US" sz="1600" b="0" dirty="0"/>
                        <a:t>Storage</a:t>
                      </a:r>
                    </a:p>
                  </a:txBody>
                  <a:tcPr/>
                </a:tc>
                <a:tc>
                  <a:txBody>
                    <a:bodyPr/>
                    <a:lstStyle/>
                    <a:p>
                      <a:r>
                        <a:rPr lang="en-US" sz="1600" b="0" dirty="0"/>
                        <a:t>Sharing</a:t>
                      </a:r>
                    </a:p>
                  </a:txBody>
                  <a:tcPr/>
                </a:tc>
                <a:tc>
                  <a:txBody>
                    <a:bodyPr/>
                    <a:lstStyle/>
                    <a:p>
                      <a:r>
                        <a:rPr lang="en-US" sz="1600" b="0" dirty="0"/>
                        <a:t>Data Classification</a:t>
                      </a:r>
                    </a:p>
                  </a:txBody>
                  <a:tcPr/>
                </a:tc>
                <a:tc>
                  <a:txBody>
                    <a:bodyPr/>
                    <a:lstStyle/>
                    <a:p>
                      <a:r>
                        <a:rPr lang="en-US" sz="1600" b="0" dirty="0"/>
                        <a:t>Comments</a:t>
                      </a:r>
                    </a:p>
                  </a:txBody>
                  <a:tcPr/>
                </a:tc>
                <a:extLst>
                  <a:ext uri="{0D108BD9-81ED-4DB2-BD59-A6C34878D82A}">
                    <a16:rowId xmlns:a16="http://schemas.microsoft.com/office/drawing/2014/main" val="1218612092"/>
                  </a:ext>
                </a:extLst>
              </a:tr>
              <a:tr h="355079">
                <a:tc>
                  <a:txBody>
                    <a:bodyPr/>
                    <a:lstStyle/>
                    <a:p>
                      <a:r>
                        <a:rPr lang="en-US" sz="1600" dirty="0"/>
                        <a:t>Intelligent Infrastructure</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Critical*</a:t>
                      </a:r>
                    </a:p>
                  </a:txBody>
                  <a:tcPr/>
                </a:tc>
                <a:tc>
                  <a:txBody>
                    <a:bodyPr/>
                    <a:lstStyle/>
                    <a:p>
                      <a:endParaRPr lang="en-US" dirty="0"/>
                    </a:p>
                  </a:txBody>
                  <a:tcPr/>
                </a:tc>
                <a:extLst>
                  <a:ext uri="{0D108BD9-81ED-4DB2-BD59-A6C34878D82A}">
                    <a16:rowId xmlns:a16="http://schemas.microsoft.com/office/drawing/2014/main" val="3533307707"/>
                  </a:ext>
                </a:extLst>
              </a:tr>
              <a:tr h="564512">
                <a:tc>
                  <a:txBody>
                    <a:bodyPr/>
                    <a:lstStyle/>
                    <a:p>
                      <a:r>
                        <a:rPr lang="en-US" sz="1600" dirty="0"/>
                        <a:t>IU Box Entrusted Data Account</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Restricted</a:t>
                      </a:r>
                    </a:p>
                  </a:txBody>
                  <a:tcPr/>
                </a:tc>
                <a:tc>
                  <a:txBody>
                    <a:bodyPr/>
                    <a:lstStyle/>
                    <a:p>
                      <a:r>
                        <a:rPr lang="en-US" sz="1600" i="1" dirty="0">
                          <a:solidFill>
                            <a:srgbClr val="000000"/>
                          </a:solidFill>
                          <a:latin typeface="Calibri" charset="0"/>
                        </a:rPr>
                        <a:t>At IU, how do I request a Box account for use with sensitive data? </a:t>
                      </a:r>
                      <a:r>
                        <a:rPr lang="en-US" sz="1600" i="1" u="sng" dirty="0">
                          <a:solidFill>
                            <a:srgbClr val="000000"/>
                          </a:solidFill>
                          <a:latin typeface="Calibri" charset="0"/>
                          <a:hlinkClick r:id="rId4"/>
                        </a:rPr>
                        <a:t>https://kb.iu.edu/d/bfrt</a:t>
                      </a:r>
                      <a:endParaRPr lang="en-US" sz="1600" dirty="0">
                        <a:solidFill>
                          <a:srgbClr val="000000"/>
                        </a:solidFill>
                        <a:latin typeface="Calibri" charset="0"/>
                      </a:endParaRPr>
                    </a:p>
                  </a:txBody>
                  <a:tcPr/>
                </a:tc>
                <a:extLst>
                  <a:ext uri="{0D108BD9-81ED-4DB2-BD59-A6C34878D82A}">
                    <a16:rowId xmlns:a16="http://schemas.microsoft.com/office/drawing/2014/main" val="3806396327"/>
                  </a:ext>
                </a:extLst>
              </a:tr>
              <a:tr h="500724">
                <a:tc>
                  <a:txBody>
                    <a:bodyPr/>
                    <a:lstStyle/>
                    <a:p>
                      <a:r>
                        <a:rPr lang="en-US" sz="1600" dirty="0"/>
                        <a:t>IU Box Health Data Account</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Critical (PHI)</a:t>
                      </a:r>
                    </a:p>
                  </a:txBody>
                  <a:tcPr/>
                </a:tc>
                <a:tc>
                  <a:txBody>
                    <a:bodyPr/>
                    <a:lstStyle/>
                    <a:p>
                      <a:r>
                        <a:rPr lang="en-US" sz="1600" dirty="0"/>
                        <a:t>No SSNs or credit card data</a:t>
                      </a:r>
                    </a:p>
                  </a:txBody>
                  <a:tcPr/>
                </a:tc>
                <a:extLst>
                  <a:ext uri="{0D108BD9-81ED-4DB2-BD59-A6C34878D82A}">
                    <a16:rowId xmlns:a16="http://schemas.microsoft.com/office/drawing/2014/main" val="1006948131"/>
                  </a:ext>
                </a:extLst>
              </a:tr>
              <a:tr h="345995">
                <a:tc>
                  <a:txBody>
                    <a:bodyPr/>
                    <a:lstStyle/>
                    <a:p>
                      <a:r>
                        <a:rPr lang="en-US" sz="1600" dirty="0"/>
                        <a:t>Onbase</a:t>
                      </a:r>
                    </a:p>
                  </a:txBody>
                  <a:tcPr/>
                </a:tc>
                <a:tc>
                  <a:txBody>
                    <a:bodyPr/>
                    <a:lstStyle/>
                    <a:p>
                      <a:r>
                        <a:rPr lang="en-US" sz="1600" dirty="0"/>
                        <a:t>Yes</a:t>
                      </a:r>
                    </a:p>
                  </a:txBody>
                  <a:tcPr/>
                </a:tc>
                <a:tc>
                  <a:txBody>
                    <a:bodyPr/>
                    <a:lstStyle/>
                    <a:p>
                      <a:r>
                        <a:rPr lang="en-US" sz="1600" dirty="0"/>
                        <a:t>Yes</a:t>
                      </a:r>
                    </a:p>
                  </a:txBody>
                  <a:tcPr/>
                </a:tc>
                <a:tc>
                  <a:txBody>
                    <a:bodyPr/>
                    <a:lstStyle/>
                    <a:p>
                      <a:r>
                        <a:rPr lang="en-US" sz="1600" dirty="0"/>
                        <a:t>Critical*</a:t>
                      </a:r>
                    </a:p>
                  </a:txBody>
                  <a:tcPr/>
                </a:tc>
                <a:tc>
                  <a:txBody>
                    <a:bodyPr/>
                    <a:lstStyle/>
                    <a:p>
                      <a:endParaRPr lang="en-US" dirty="0"/>
                    </a:p>
                  </a:txBody>
                  <a:tcPr/>
                </a:tc>
                <a:extLst>
                  <a:ext uri="{0D108BD9-81ED-4DB2-BD59-A6C34878D82A}">
                    <a16:rowId xmlns:a16="http://schemas.microsoft.com/office/drawing/2014/main" val="1103261921"/>
                  </a:ext>
                </a:extLst>
              </a:tr>
              <a:tr h="701073">
                <a:tc>
                  <a:txBody>
                    <a:bodyPr/>
                    <a:lstStyle/>
                    <a:p>
                      <a:r>
                        <a:rPr lang="en-US" sz="1600" dirty="0"/>
                        <a:t>Office 365</a:t>
                      </a:r>
                    </a:p>
                  </a:txBody>
                  <a:tcPr/>
                </a:tc>
                <a:tc>
                  <a:txBody>
                    <a:bodyPr/>
                    <a:lstStyle/>
                    <a:p>
                      <a:endParaRPr lang="en-US" dirty="0"/>
                    </a:p>
                  </a:txBody>
                  <a:tcPr/>
                </a:tc>
                <a:tc>
                  <a:txBody>
                    <a:bodyPr/>
                    <a:lstStyle/>
                    <a:p>
                      <a:r>
                        <a:rPr lang="en-US" sz="1600" dirty="0"/>
                        <a:t>Yes</a:t>
                      </a:r>
                    </a:p>
                  </a:txBody>
                  <a:tcPr/>
                </a:tc>
                <a:tc>
                  <a:txBody>
                    <a:bodyPr/>
                    <a:lstStyle/>
                    <a:p>
                      <a:r>
                        <a:rPr lang="en-US" sz="1600" dirty="0"/>
                        <a:t>Restricted</a:t>
                      </a:r>
                    </a:p>
                  </a:txBody>
                  <a:tcPr/>
                </a:tc>
                <a:tc>
                  <a:txBody>
                    <a:bodyPr/>
                    <a:lstStyle/>
                    <a:p>
                      <a:r>
                        <a:rPr lang="en-US" sz="1600" dirty="0"/>
                        <a:t>No research or large datasets; Risks are administrative and must still comply with regulations (HIPAA, FERPA, etc.)</a:t>
                      </a:r>
                    </a:p>
                  </a:txBody>
                  <a:tcPr/>
                </a:tc>
                <a:extLst>
                  <a:ext uri="{0D108BD9-81ED-4DB2-BD59-A6C34878D82A}">
                    <a16:rowId xmlns:a16="http://schemas.microsoft.com/office/drawing/2014/main" val="3492643463"/>
                  </a:ext>
                </a:extLst>
              </a:tr>
              <a:tr h="838533">
                <a:tc>
                  <a:txBody>
                    <a:bodyPr/>
                    <a:lstStyle/>
                    <a:p>
                      <a:r>
                        <a:rPr lang="en-US" sz="1600" dirty="0"/>
                        <a:t>GAFE (Google)</a:t>
                      </a:r>
                    </a:p>
                  </a:txBody>
                  <a:tcPr/>
                </a:tc>
                <a:tc>
                  <a:txBody>
                    <a:bodyPr/>
                    <a:lstStyle/>
                    <a:p>
                      <a:endParaRPr lang="en-US" dirty="0"/>
                    </a:p>
                  </a:txBody>
                  <a:tcPr/>
                </a:tc>
                <a:tc>
                  <a:txBody>
                    <a:bodyPr/>
                    <a:lstStyle/>
                    <a:p>
                      <a:r>
                        <a:rPr lang="en-US" sz="1600" dirty="0"/>
                        <a:t>Yes</a:t>
                      </a:r>
                    </a:p>
                  </a:txBody>
                  <a:tcPr/>
                </a:tc>
                <a:tc>
                  <a:txBody>
                    <a:bodyPr/>
                    <a:lstStyle/>
                    <a:p>
                      <a:r>
                        <a:rPr lang="en-US" sz="1600" dirty="0"/>
                        <a:t>Restricted</a:t>
                      </a:r>
                    </a:p>
                  </a:txBody>
                  <a:tcPr/>
                </a:tc>
                <a:tc>
                  <a:txBody>
                    <a:bodyPr/>
                    <a:lstStyle/>
                    <a:p>
                      <a:r>
                        <a:rPr lang="en-US" sz="1600" dirty="0">
                          <a:solidFill>
                            <a:srgbClr val="000000"/>
                          </a:solidFill>
                          <a:latin typeface="Calibri" charset="0"/>
                        </a:rPr>
                        <a:t>No research or large datasets; Risks are administrative and must still comply with regulations (HIPAA, FERPA, etc.) </a:t>
                      </a:r>
                    </a:p>
                  </a:txBody>
                  <a:tcPr/>
                </a:tc>
                <a:extLst>
                  <a:ext uri="{0D108BD9-81ED-4DB2-BD59-A6C34878D82A}">
                    <a16:rowId xmlns:a16="http://schemas.microsoft.com/office/drawing/2014/main" val="3282882762"/>
                  </a:ext>
                </a:extLst>
              </a:tr>
              <a:tr h="537160">
                <a:tc>
                  <a:txBody>
                    <a:bodyPr/>
                    <a:lstStyle/>
                    <a:p>
                      <a:r>
                        <a:rPr lang="en-US" sz="1600" dirty="0"/>
                        <a:t>IU Email (Exchange)</a:t>
                      </a:r>
                    </a:p>
                  </a:txBody>
                  <a:tcPr/>
                </a:tc>
                <a:tc>
                  <a:txBody>
                    <a:bodyPr/>
                    <a:lstStyle/>
                    <a:p>
                      <a:endParaRPr lang="en-US" dirty="0"/>
                    </a:p>
                  </a:txBody>
                  <a:tcPr/>
                </a:tc>
                <a:tc>
                  <a:txBody>
                    <a:bodyPr/>
                    <a:lstStyle/>
                    <a:p>
                      <a:r>
                        <a:rPr lang="en-US" sz="1600" dirty="0"/>
                        <a:t>Yes</a:t>
                      </a:r>
                    </a:p>
                  </a:txBody>
                  <a:tcPr/>
                </a:tc>
                <a:tc>
                  <a:txBody>
                    <a:bodyPr/>
                    <a:lstStyle/>
                    <a:p>
                      <a:r>
                        <a:rPr lang="en-US" sz="1600" dirty="0"/>
                        <a:t>Restricted</a:t>
                      </a:r>
                    </a:p>
                  </a:txBody>
                  <a:tcPr/>
                </a:tc>
                <a:tc>
                  <a:txBody>
                    <a:bodyPr/>
                    <a:lstStyle/>
                    <a:p>
                      <a:r>
                        <a:rPr lang="en-US" sz="1600" dirty="0"/>
                        <a:t>Limit the volume. If sending PII of more than 100 use </a:t>
                      </a:r>
                      <a:r>
                        <a:rPr lang="en-US" sz="1600" dirty="0" smtClean="0"/>
                        <a:t>Secure Share </a:t>
                      </a:r>
                      <a:r>
                        <a:rPr lang="en-US" sz="1600" dirty="0"/>
                        <a:t>for critical or another sharing option.</a:t>
                      </a:r>
                    </a:p>
                  </a:txBody>
                  <a:tcPr/>
                </a:tc>
                <a:extLst>
                  <a:ext uri="{0D108BD9-81ED-4DB2-BD59-A6C34878D82A}">
                    <a16:rowId xmlns:a16="http://schemas.microsoft.com/office/drawing/2014/main" val="2413501864"/>
                  </a:ext>
                </a:extLst>
              </a:tr>
              <a:tr h="537160">
                <a:tc>
                  <a:txBody>
                    <a:bodyPr/>
                    <a:lstStyle/>
                    <a:p>
                      <a:r>
                        <a:rPr lang="en-US" sz="1600" dirty="0"/>
                        <a:t>Secure IU File Server</a:t>
                      </a:r>
                    </a:p>
                  </a:txBody>
                  <a:tcPr/>
                </a:tc>
                <a:tc>
                  <a:txBody>
                    <a:bodyPr/>
                    <a:lstStyle/>
                    <a:p>
                      <a:r>
                        <a:rPr lang="en-US" sz="1600" dirty="0"/>
                        <a:t>Yes</a:t>
                      </a:r>
                    </a:p>
                  </a:txBody>
                  <a:tcPr/>
                </a:tc>
                <a:tc>
                  <a:txBody>
                    <a:bodyPr/>
                    <a:lstStyle/>
                    <a:p>
                      <a:r>
                        <a:rPr lang="en-US" sz="1600" dirty="0"/>
                        <a:t>Yes-internal</a:t>
                      </a:r>
                    </a:p>
                  </a:txBody>
                  <a:tcPr/>
                </a:tc>
                <a:tc>
                  <a:txBody>
                    <a:bodyPr/>
                    <a:lstStyle/>
                    <a:p>
                      <a:r>
                        <a:rPr lang="en-US" sz="1600" dirty="0"/>
                        <a:t>Assessed by department</a:t>
                      </a:r>
                    </a:p>
                  </a:txBody>
                  <a:tcPr/>
                </a:tc>
                <a:tc>
                  <a:txBody>
                    <a:bodyPr/>
                    <a:lstStyle/>
                    <a:p>
                      <a:endParaRPr lang="en-US" dirty="0"/>
                    </a:p>
                  </a:txBody>
                  <a:tcPr/>
                </a:tc>
                <a:extLst>
                  <a:ext uri="{0D108BD9-81ED-4DB2-BD59-A6C34878D82A}">
                    <a16:rowId xmlns:a16="http://schemas.microsoft.com/office/drawing/2014/main" val="1271498682"/>
                  </a:ext>
                </a:extLst>
              </a:tr>
            </a:tbl>
          </a:graphicData>
        </a:graphic>
      </p:graphicFrame>
      <p:pic>
        <p:nvPicPr>
          <p:cNvPr id="6" name="Picture 5"/>
          <p:cNvPicPr>
            <a:picLocks noChangeAspect="1"/>
          </p:cNvPicPr>
          <p:nvPr/>
        </p:nvPicPr>
        <p:blipFill>
          <a:blip r:embed="rId5"/>
          <a:stretch>
            <a:fillRect/>
          </a:stretch>
        </p:blipFill>
        <p:spPr>
          <a:xfrm>
            <a:off x="147441" y="6430365"/>
            <a:ext cx="11357523" cy="427510"/>
          </a:xfrm>
          <a:prstGeom prst="rect">
            <a:avLst/>
          </a:prstGeom>
        </p:spPr>
      </p:pic>
    </p:spTree>
    <p:extLst>
      <p:ext uri="{BB962C8B-B14F-4D97-AF65-F5344CB8AC3E}">
        <p14:creationId xmlns:p14="http://schemas.microsoft.com/office/powerpoint/2010/main" val="1666546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76" y="130949"/>
            <a:ext cx="6005522" cy="6590525"/>
          </a:xfrm>
        </p:spPr>
        <p:txBody>
          <a:bodyPr>
            <a:normAutofit fontScale="85000" lnSpcReduction="10000"/>
          </a:bodyPr>
          <a:lstStyle/>
          <a:p>
            <a:pPr marL="0" indent="0">
              <a:buNone/>
            </a:pPr>
            <a:r>
              <a:rPr lang="en-US" sz="3800" b="1" dirty="0" smtClean="0">
                <a:solidFill>
                  <a:srgbClr val="404040"/>
                </a:solidFill>
              </a:rPr>
              <a:t>PII-Personally Identifiable Information</a:t>
            </a:r>
            <a:endParaRPr lang="en-US" sz="3800" b="1" dirty="0">
              <a:solidFill>
                <a:srgbClr val="404040"/>
              </a:solidFill>
            </a:endParaRPr>
          </a:p>
          <a:p>
            <a:r>
              <a:rPr lang="en-US" sz="3100" dirty="0" smtClean="0"/>
              <a:t>SSN</a:t>
            </a:r>
          </a:p>
          <a:p>
            <a:r>
              <a:rPr lang="en-US" sz="3100" dirty="0" smtClean="0"/>
              <a:t>University ID</a:t>
            </a:r>
          </a:p>
          <a:p>
            <a:r>
              <a:rPr lang="en-US" sz="3100" dirty="0" smtClean="0"/>
              <a:t>Driver’s License Number</a:t>
            </a:r>
          </a:p>
          <a:p>
            <a:r>
              <a:rPr lang="en-US" sz="3100" dirty="0" smtClean="0"/>
              <a:t>Financial Account information including Campus Access Card barcode</a:t>
            </a:r>
          </a:p>
          <a:p>
            <a:r>
              <a:rPr lang="en-US" sz="3100" dirty="0" smtClean="0"/>
              <a:t>Health information</a:t>
            </a:r>
          </a:p>
          <a:p>
            <a:r>
              <a:rPr lang="en-US" sz="3100" dirty="0" smtClean="0"/>
              <a:t>Address</a:t>
            </a:r>
          </a:p>
          <a:p>
            <a:r>
              <a:rPr lang="en-US" sz="3100" dirty="0" smtClean="0"/>
              <a:t>Phone</a:t>
            </a:r>
          </a:p>
          <a:p>
            <a:r>
              <a:rPr lang="en-US" sz="3100" dirty="0" smtClean="0"/>
              <a:t>Biometric Identifiers</a:t>
            </a:r>
          </a:p>
          <a:p>
            <a:r>
              <a:rPr lang="en-US" sz="3100" dirty="0" smtClean="0"/>
              <a:t>Digital Signature</a:t>
            </a:r>
          </a:p>
          <a:p>
            <a:r>
              <a:rPr lang="en-US" sz="3100" dirty="0" smtClean="0"/>
              <a:t>Email</a:t>
            </a:r>
          </a:p>
          <a:p>
            <a:r>
              <a:rPr lang="en-US" sz="3100" dirty="0" smtClean="0"/>
              <a:t>License plate</a:t>
            </a:r>
          </a:p>
          <a:p>
            <a:r>
              <a:rPr lang="en-US" sz="3100" dirty="0" smtClean="0"/>
              <a:t>Photo</a:t>
            </a:r>
          </a:p>
          <a:p>
            <a:endParaRPr lang="en-US" sz="3100" dirty="0"/>
          </a:p>
        </p:txBody>
      </p:sp>
      <p:sp>
        <p:nvSpPr>
          <p:cNvPr id="2" name="Title 1"/>
          <p:cNvSpPr>
            <a:spLocks noGrp="1"/>
          </p:cNvSpPr>
          <p:nvPr>
            <p:ph type="title"/>
          </p:nvPr>
        </p:nvSpPr>
        <p:spPr/>
        <p:txBody>
          <a:bodyPr>
            <a:normAutofit/>
          </a:bodyPr>
          <a:lstStyle/>
          <a:p>
            <a:r>
              <a:rPr lang="en-US" sz="3600" dirty="0"/>
              <a:t>Student Privacy Changes</a:t>
            </a:r>
          </a:p>
        </p:txBody>
      </p:sp>
      <p:sp>
        <p:nvSpPr>
          <p:cNvPr id="5" name="Slide Number Placeholder 4"/>
          <p:cNvSpPr>
            <a:spLocks noGrp="1"/>
          </p:cNvSpPr>
          <p:nvPr>
            <p:ph type="sldNum" sz="quarter" idx="12"/>
          </p:nvPr>
        </p:nvSpPr>
        <p:spPr/>
        <p:txBody>
          <a:bodyPr/>
          <a:lstStyle/>
          <a:p>
            <a:fld id="{63399AC3-7C18-4A9A-9F68-C6D52E1D7169}" type="slidenum">
              <a:rPr lang="en-US" smtClean="0"/>
              <a:t>6</a:t>
            </a:fld>
            <a:endParaRPr lang="en-US" dirty="0"/>
          </a:p>
        </p:txBody>
      </p:sp>
      <p:pic>
        <p:nvPicPr>
          <p:cNvPr id="4" name="Picture 3">
            <a:hlinkClick r:id="rId3"/>
          </p:cNvPr>
          <p:cNvPicPr>
            <a:picLocks noChangeAspect="1"/>
          </p:cNvPicPr>
          <p:nvPr/>
        </p:nvPicPr>
        <p:blipFill>
          <a:blip r:embed="rId4"/>
          <a:stretch>
            <a:fillRect/>
          </a:stretch>
        </p:blipFill>
        <p:spPr>
          <a:xfrm>
            <a:off x="6409519" y="1788459"/>
            <a:ext cx="5504853" cy="4230435"/>
          </a:xfrm>
          <a:prstGeom prst="rect">
            <a:avLst/>
          </a:prstGeom>
        </p:spPr>
      </p:pic>
    </p:spTree>
    <p:extLst>
      <p:ext uri="{BB962C8B-B14F-4D97-AF65-F5344CB8AC3E}">
        <p14:creationId xmlns:p14="http://schemas.microsoft.com/office/powerpoint/2010/main" val="304539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497" y="130950"/>
            <a:ext cx="5413169" cy="1229499"/>
          </a:xfrm>
        </p:spPr>
        <p:txBody>
          <a:bodyPr>
            <a:normAutofit fontScale="90000"/>
          </a:bodyPr>
          <a:lstStyle/>
          <a:p>
            <a:r>
              <a:rPr lang="en-US" dirty="0"/>
              <a:t>Storage &amp; Collaboration Options</a:t>
            </a:r>
          </a:p>
        </p:txBody>
      </p:sp>
      <p:sp>
        <p:nvSpPr>
          <p:cNvPr id="5" name="Slide Number Placeholder 4"/>
          <p:cNvSpPr>
            <a:spLocks noGrp="1"/>
          </p:cNvSpPr>
          <p:nvPr>
            <p:ph type="sldNum" sz="quarter" idx="12"/>
          </p:nvPr>
        </p:nvSpPr>
        <p:spPr/>
        <p:txBody>
          <a:bodyPr/>
          <a:lstStyle/>
          <a:p>
            <a:fld id="{63399AC3-7C18-4A9A-9F68-C6D52E1D7169}" type="slidenum">
              <a:rPr lang="en-US" smtClean="0"/>
              <a:t>7</a:t>
            </a:fld>
            <a:endParaRPr lang="en-US" dirty="0"/>
          </a:p>
        </p:txBody>
      </p:sp>
      <p:pic>
        <p:nvPicPr>
          <p:cNvPr id="12" name="Picture 11"/>
          <p:cNvPicPr>
            <a:picLocks noChangeAspect="1"/>
          </p:cNvPicPr>
          <p:nvPr/>
        </p:nvPicPr>
        <p:blipFill>
          <a:blip r:embed="rId3"/>
          <a:stretch>
            <a:fillRect/>
          </a:stretch>
        </p:blipFill>
        <p:spPr>
          <a:xfrm>
            <a:off x="31036300" y="5310600"/>
            <a:ext cx="2993269" cy="2091499"/>
          </a:xfrm>
          <a:prstGeom prst="rect">
            <a:avLst/>
          </a:prstGeom>
        </p:spPr>
      </p:pic>
      <p:sp>
        <p:nvSpPr>
          <p:cNvPr id="4" name="Rectangle 3"/>
          <p:cNvSpPr/>
          <p:nvPr/>
        </p:nvSpPr>
        <p:spPr>
          <a:xfrm>
            <a:off x="147441" y="166003"/>
            <a:ext cx="5854380" cy="1015663"/>
          </a:xfrm>
          <a:prstGeom prst="rect">
            <a:avLst/>
          </a:prstGeom>
        </p:spPr>
        <p:txBody>
          <a:bodyPr wrap="square" anchor="t">
            <a:spAutoFit/>
          </a:bodyPr>
          <a:lstStyle/>
          <a:p>
            <a:r>
              <a:rPr lang="en-US" sz="2400" b="1" kern="0" dirty="0">
                <a:latin typeface="+mj-lt"/>
                <a:ea typeface="ＭＳ Ｐゴシック"/>
              </a:rPr>
              <a:t>Ask questions if you are unsure of where to store or how to share sensitive data!</a:t>
            </a:r>
            <a:r>
              <a:rPr lang="en-US" sz="3600" b="1" kern="0" dirty="0">
                <a:latin typeface="+mj-lt"/>
                <a:ea typeface="ＭＳ Ｐゴシック"/>
              </a:rPr>
              <a:t> </a:t>
            </a:r>
          </a:p>
        </p:txBody>
      </p:sp>
      <p:pic>
        <p:nvPicPr>
          <p:cNvPr id="7" name="Picture 6">
            <a:hlinkClick r:id="rId4"/>
          </p:cNvPr>
          <p:cNvPicPr>
            <a:picLocks noChangeAspect="1"/>
          </p:cNvPicPr>
          <p:nvPr/>
        </p:nvPicPr>
        <p:blipFill>
          <a:blip r:embed="rId5"/>
          <a:stretch>
            <a:fillRect/>
          </a:stretch>
        </p:blipFill>
        <p:spPr>
          <a:xfrm>
            <a:off x="5563835" y="1662507"/>
            <a:ext cx="6628165" cy="5195493"/>
          </a:xfrm>
          <a:prstGeom prst="rect">
            <a:avLst/>
          </a:prstGeom>
        </p:spPr>
      </p:pic>
      <p:sp>
        <p:nvSpPr>
          <p:cNvPr id="9" name="Rectangle 8"/>
          <p:cNvSpPr/>
          <p:nvPr/>
        </p:nvSpPr>
        <p:spPr>
          <a:xfrm>
            <a:off x="147441" y="1483724"/>
            <a:ext cx="4861439" cy="3600986"/>
          </a:xfrm>
          <a:prstGeom prst="rect">
            <a:avLst/>
          </a:prstGeom>
        </p:spPr>
        <p:txBody>
          <a:bodyPr wrap="square" anchor="t">
            <a:spAutoFit/>
          </a:bodyPr>
          <a:lstStyle/>
          <a:p>
            <a:r>
              <a:rPr lang="en-US" sz="2400" b="1" kern="0" dirty="0" smtClean="0">
                <a:latin typeface="+mj-lt"/>
                <a:ea typeface="ＭＳ Ｐゴシック"/>
              </a:rPr>
              <a:t>New Data Storage &amp; Handling Tool</a:t>
            </a:r>
          </a:p>
          <a:p>
            <a:endParaRPr lang="en-US" sz="2400" kern="0" dirty="0">
              <a:latin typeface="+mj-lt"/>
              <a:ea typeface="ＭＳ Ｐゴシック"/>
            </a:endParaRPr>
          </a:p>
          <a:p>
            <a:r>
              <a:rPr lang="en-US" sz="2400" kern="0" dirty="0" smtClean="0">
                <a:latin typeface="+mj-lt"/>
                <a:ea typeface="ＭＳ Ｐゴシック"/>
              </a:rPr>
              <a:t>1. Select Student</a:t>
            </a:r>
          </a:p>
          <a:p>
            <a:r>
              <a:rPr lang="en-US" sz="2400" kern="0" dirty="0" smtClean="0">
                <a:latin typeface="+mj-lt"/>
                <a:ea typeface="ＭＳ Ｐゴシック"/>
              </a:rPr>
              <a:t>2. Select Subdomain (Admissions, Bursar, FAFSA, Student Contact etc.)</a:t>
            </a:r>
          </a:p>
          <a:p>
            <a:r>
              <a:rPr lang="en-US" sz="2400" kern="0" dirty="0" smtClean="0">
                <a:latin typeface="+mj-lt"/>
                <a:ea typeface="ＭＳ Ｐゴシック"/>
              </a:rPr>
              <a:t>3. Select if you want to Share, Store, Use, Dispose </a:t>
            </a:r>
          </a:p>
          <a:p>
            <a:r>
              <a:rPr lang="en-US" sz="2400" kern="0" dirty="0" smtClean="0">
                <a:latin typeface="+mj-lt"/>
                <a:ea typeface="ＭＳ Ｐゴシック"/>
              </a:rPr>
              <a:t>4. Services and Tips will display</a:t>
            </a:r>
          </a:p>
          <a:p>
            <a:endParaRPr lang="en-US" sz="3600" b="1" kern="0" dirty="0">
              <a:latin typeface="+mj-lt"/>
              <a:ea typeface="ＭＳ Ｐゴシック"/>
            </a:endParaRPr>
          </a:p>
        </p:txBody>
      </p:sp>
    </p:spTree>
    <p:extLst>
      <p:ext uri="{BB962C8B-B14F-4D97-AF65-F5344CB8AC3E}">
        <p14:creationId xmlns:p14="http://schemas.microsoft.com/office/powerpoint/2010/main" val="356255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0"/>
            <a:ext cx="7317066" cy="6858000"/>
          </a:xfrm>
          <a:prstGeom prst="rect">
            <a:avLst/>
          </a:prstGeom>
        </p:spPr>
      </p:pic>
      <p:sp>
        <p:nvSpPr>
          <p:cNvPr id="2" name="Title 1"/>
          <p:cNvSpPr>
            <a:spLocks noGrp="1"/>
          </p:cNvSpPr>
          <p:nvPr>
            <p:ph type="title"/>
          </p:nvPr>
        </p:nvSpPr>
        <p:spPr>
          <a:xfrm>
            <a:off x="7317066" y="130950"/>
            <a:ext cx="4197600" cy="1229499"/>
          </a:xfrm>
        </p:spPr>
        <p:txBody>
          <a:bodyPr>
            <a:normAutofit fontScale="90000"/>
          </a:bodyPr>
          <a:lstStyle/>
          <a:p>
            <a:r>
              <a:rPr lang="en-US" dirty="0" smtClean="0"/>
              <a:t>Laptop and Mobile Requirements</a:t>
            </a:r>
            <a:endParaRPr lang="en-US" dirty="0"/>
          </a:p>
        </p:txBody>
      </p:sp>
      <p:sp>
        <p:nvSpPr>
          <p:cNvPr id="5" name="Slide Number Placeholder 4"/>
          <p:cNvSpPr>
            <a:spLocks noGrp="1"/>
          </p:cNvSpPr>
          <p:nvPr>
            <p:ph type="sldNum" sz="quarter" idx="12"/>
          </p:nvPr>
        </p:nvSpPr>
        <p:spPr/>
        <p:txBody>
          <a:bodyPr/>
          <a:lstStyle/>
          <a:p>
            <a:fld id="{63399AC3-7C18-4A9A-9F68-C6D52E1D7169}" type="slidenum">
              <a:rPr lang="en-US" smtClean="0"/>
              <a:t>8</a:t>
            </a:fld>
            <a:endParaRPr lang="en-US" dirty="0"/>
          </a:p>
        </p:txBody>
      </p:sp>
      <p:pic>
        <p:nvPicPr>
          <p:cNvPr id="12" name="Picture 11"/>
          <p:cNvPicPr>
            <a:picLocks noChangeAspect="1"/>
          </p:cNvPicPr>
          <p:nvPr/>
        </p:nvPicPr>
        <p:blipFill>
          <a:blip r:embed="rId4"/>
          <a:stretch>
            <a:fillRect/>
          </a:stretch>
        </p:blipFill>
        <p:spPr>
          <a:xfrm>
            <a:off x="31036300" y="5310600"/>
            <a:ext cx="2993269" cy="2091499"/>
          </a:xfrm>
          <a:prstGeom prst="rect">
            <a:avLst/>
          </a:prstGeom>
        </p:spPr>
      </p:pic>
      <p:sp>
        <p:nvSpPr>
          <p:cNvPr id="7" name="Rectangle 6"/>
          <p:cNvSpPr/>
          <p:nvPr/>
        </p:nvSpPr>
        <p:spPr>
          <a:xfrm>
            <a:off x="7652557" y="2785200"/>
            <a:ext cx="4528559" cy="1631216"/>
          </a:xfrm>
          <a:prstGeom prst="rect">
            <a:avLst/>
          </a:prstGeom>
        </p:spPr>
        <p:txBody>
          <a:bodyPr wrap="square">
            <a:spAutoFit/>
          </a:bodyPr>
          <a:lstStyle/>
          <a:p>
            <a:r>
              <a:rPr lang="en-US" sz="2000" dirty="0" smtClean="0">
                <a:solidFill>
                  <a:srgbClr val="404040"/>
                </a:solidFill>
              </a:rPr>
              <a:t>Don’t store or access critical </a:t>
            </a:r>
            <a:r>
              <a:rPr lang="en-US" sz="2000" dirty="0">
                <a:solidFill>
                  <a:srgbClr val="404040"/>
                </a:solidFill>
              </a:rPr>
              <a:t>and restricted data </a:t>
            </a:r>
            <a:r>
              <a:rPr lang="en-US" sz="2000" dirty="0" smtClean="0">
                <a:solidFill>
                  <a:srgbClr val="404040"/>
                </a:solidFill>
              </a:rPr>
              <a:t>on personal </a:t>
            </a:r>
            <a:r>
              <a:rPr lang="en-US" sz="2000" dirty="0">
                <a:solidFill>
                  <a:srgbClr val="404040"/>
                </a:solidFill>
              </a:rPr>
              <a:t>laptops/devices without </a:t>
            </a:r>
            <a:r>
              <a:rPr lang="en-US" sz="2000" b="1" dirty="0">
                <a:solidFill>
                  <a:srgbClr val="404040"/>
                </a:solidFill>
              </a:rPr>
              <a:t>formal approval from the senior executive officer </a:t>
            </a:r>
            <a:r>
              <a:rPr lang="en-US" sz="2000" dirty="0">
                <a:solidFill>
                  <a:srgbClr val="404040"/>
                </a:solidFill>
              </a:rPr>
              <a:t>and </a:t>
            </a:r>
            <a:r>
              <a:rPr lang="en-US" sz="2000" b="1" dirty="0">
                <a:solidFill>
                  <a:srgbClr val="404040"/>
                </a:solidFill>
              </a:rPr>
              <a:t>appropriate technical safeguards. </a:t>
            </a:r>
          </a:p>
        </p:txBody>
      </p:sp>
    </p:spTree>
    <p:extLst>
      <p:ext uri="{BB962C8B-B14F-4D97-AF65-F5344CB8AC3E}">
        <p14:creationId xmlns:p14="http://schemas.microsoft.com/office/powerpoint/2010/main" val="112858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0" y="130950"/>
            <a:ext cx="6158458" cy="6590525"/>
          </a:xfrm>
        </p:spPr>
        <p:txBody>
          <a:bodyPr>
            <a:normAutofit lnSpcReduction="10000"/>
          </a:bodyPr>
          <a:lstStyle/>
          <a:p>
            <a:pPr marL="0" indent="0">
              <a:buNone/>
            </a:pPr>
            <a:r>
              <a:rPr lang="en-US" sz="3200" b="1" dirty="0" smtClean="0">
                <a:solidFill>
                  <a:srgbClr val="404040"/>
                </a:solidFill>
              </a:rPr>
              <a:t>Incident Reporting &amp; Breach Notification ISPP-26</a:t>
            </a:r>
          </a:p>
          <a:p>
            <a:pPr marL="0" indent="0" fontAlgn="base">
              <a:buNone/>
            </a:pPr>
            <a:r>
              <a:rPr lang="en-US" dirty="0" smtClean="0"/>
              <a:t>The </a:t>
            </a:r>
            <a:r>
              <a:rPr lang="en-US" dirty="0"/>
              <a:t>unit(s) experiencing the incident is/are responsible for all monetary, staff, and other costs related to investigations, cleanup, and recovery activities resulting from the compromise, response, and recovery. The unit(s) may consult with the Office of Insurance, Loss Control, and Claims as to methods for funding the incident.</a:t>
            </a:r>
          </a:p>
          <a:p>
            <a:pPr marL="0" indent="0">
              <a:buNone/>
            </a:pPr>
            <a:r>
              <a:rPr lang="en-US" b="1" dirty="0" smtClean="0"/>
              <a:t>Important to notify </a:t>
            </a:r>
            <a:r>
              <a:rPr lang="en-US" b="1" dirty="0" smtClean="0">
                <a:hlinkClick r:id="rId3"/>
              </a:rPr>
              <a:t>it-incident@iu.edu</a:t>
            </a:r>
            <a:r>
              <a:rPr lang="en-US" b="1" dirty="0" smtClean="0"/>
              <a:t> immediately! </a:t>
            </a:r>
            <a:r>
              <a:rPr lang="en-US" sz="3200" dirty="0"/>
              <a:t/>
            </a:r>
            <a:br>
              <a:rPr lang="en-US" sz="3200" dirty="0"/>
            </a:br>
            <a:endParaRPr lang="en-US" sz="3200" dirty="0" smtClean="0"/>
          </a:p>
          <a:p>
            <a:pPr marL="0" indent="0">
              <a:buNone/>
            </a:pPr>
            <a:r>
              <a:rPr lang="en-US" sz="3200" dirty="0" smtClean="0"/>
              <a:t>F</a:t>
            </a:r>
            <a:r>
              <a:rPr lang="en-US" dirty="0" smtClean="0"/>
              <a:t>or more information:</a:t>
            </a:r>
          </a:p>
          <a:p>
            <a:pPr marL="0" indent="0">
              <a:buNone/>
            </a:pPr>
            <a:r>
              <a:rPr lang="en-US" sz="2400" b="1" dirty="0" smtClean="0">
                <a:solidFill>
                  <a:srgbClr val="404040"/>
                </a:solidFill>
                <a:hlinkClick r:id="rId4"/>
              </a:rPr>
              <a:t>https://protect.iu.edu/online-safety/report-incident/index.html</a:t>
            </a:r>
            <a:endParaRPr lang="en-US" sz="2400" b="1" dirty="0" smtClean="0">
              <a:solidFill>
                <a:srgbClr val="404040"/>
              </a:solidFill>
            </a:endParaRPr>
          </a:p>
        </p:txBody>
      </p:sp>
      <p:sp>
        <p:nvSpPr>
          <p:cNvPr id="2" name="Title 1"/>
          <p:cNvSpPr>
            <a:spLocks noGrp="1"/>
          </p:cNvSpPr>
          <p:nvPr>
            <p:ph type="title"/>
          </p:nvPr>
        </p:nvSpPr>
        <p:spPr/>
        <p:txBody>
          <a:bodyPr>
            <a:normAutofit/>
          </a:bodyPr>
          <a:lstStyle/>
          <a:p>
            <a:r>
              <a:rPr lang="en-US" sz="3600" dirty="0"/>
              <a:t>Student Privacy Changes</a:t>
            </a:r>
          </a:p>
        </p:txBody>
      </p:sp>
      <p:sp>
        <p:nvSpPr>
          <p:cNvPr id="5" name="Slide Number Placeholder 4"/>
          <p:cNvSpPr>
            <a:spLocks noGrp="1"/>
          </p:cNvSpPr>
          <p:nvPr>
            <p:ph type="sldNum" sz="quarter" idx="12"/>
          </p:nvPr>
        </p:nvSpPr>
        <p:spPr/>
        <p:txBody>
          <a:bodyPr/>
          <a:lstStyle/>
          <a:p>
            <a:fld id="{63399AC3-7C18-4A9A-9F68-C6D52E1D7169}" type="slidenum">
              <a:rPr lang="en-US" smtClean="0"/>
              <a:t>9</a:t>
            </a:fld>
            <a:endParaRPr lang="en-US" dirty="0"/>
          </a:p>
        </p:txBody>
      </p:sp>
      <p:pic>
        <p:nvPicPr>
          <p:cNvPr id="6" name="Picture 5">
            <a:hlinkClick r:id="rId5"/>
          </p:cNvPr>
          <p:cNvPicPr>
            <a:picLocks noChangeAspect="1"/>
          </p:cNvPicPr>
          <p:nvPr/>
        </p:nvPicPr>
        <p:blipFill>
          <a:blip r:embed="rId6"/>
          <a:stretch>
            <a:fillRect/>
          </a:stretch>
        </p:blipFill>
        <p:spPr>
          <a:xfrm>
            <a:off x="6175508" y="1527717"/>
            <a:ext cx="5852671" cy="4828632"/>
          </a:xfrm>
          <a:prstGeom prst="rect">
            <a:avLst/>
          </a:prstGeom>
        </p:spPr>
      </p:pic>
    </p:spTree>
    <p:extLst>
      <p:ext uri="{BB962C8B-B14F-4D97-AF65-F5344CB8AC3E}">
        <p14:creationId xmlns:p14="http://schemas.microsoft.com/office/powerpoint/2010/main" val="2934105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1020</Words>
  <Application>Microsoft Office PowerPoint</Application>
  <PresentationFormat>Widescreen</PresentationFormat>
  <Paragraphs>206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Calibri Light</vt:lpstr>
      <vt:lpstr>Georgia</vt:lpstr>
      <vt:lpstr>Office Theme</vt:lpstr>
      <vt:lpstr>FERPA Tutorial Refresher</vt:lpstr>
      <vt:lpstr>Student Privacy Changes</vt:lpstr>
      <vt:lpstr>DM-01 Data Classification</vt:lpstr>
      <vt:lpstr>DM-01 Storage</vt:lpstr>
      <vt:lpstr>Storage &amp; Collaboration Options</vt:lpstr>
      <vt:lpstr>Student Privacy Changes</vt:lpstr>
      <vt:lpstr>Storage &amp; Collaboration Options</vt:lpstr>
      <vt:lpstr>Laptop and Mobile Requirements</vt:lpstr>
      <vt:lpstr>Student Privacy Changes</vt:lpstr>
      <vt:lpstr>DATAMGMT.IU.EDU</vt:lpstr>
      <vt:lpstr>Data Steward Approval</vt:lpstr>
      <vt:lpstr>IT Incidents</vt:lpstr>
      <vt:lpstr>Email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FERPA Tutorial Refresher</dc:title>
  <dc:creator>Parker, Russell A</dc:creator>
  <cp:lastModifiedBy>Parker, Russell A</cp:lastModifiedBy>
  <cp:revision>3</cp:revision>
  <dcterms:created xsi:type="dcterms:W3CDTF">2020-02-04T19:32:11Z</dcterms:created>
  <dcterms:modified xsi:type="dcterms:W3CDTF">2022-09-27T21:11:58Z</dcterms:modified>
</cp:coreProperties>
</file>